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  <p:sldId id="264" r:id="rId10"/>
    <p:sldId id="279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80" r:id="rId24"/>
    <p:sldId id="278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90" r:id="rId34"/>
    <p:sldId id="291" r:id="rId35"/>
    <p:sldId id="292" r:id="rId36"/>
    <p:sldId id="293" r:id="rId37"/>
    <p:sldId id="294" r:id="rId38"/>
    <p:sldId id="295" r:id="rId39"/>
    <p:sldId id="296" r:id="rId4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137" autoAdjust="0"/>
    <p:restoredTop sz="94664"/>
  </p:normalViewPr>
  <p:slideViewPr>
    <p:cSldViewPr snapToGrid="0">
      <p:cViewPr>
        <p:scale>
          <a:sx n="125" d="100"/>
          <a:sy n="125" d="100"/>
        </p:scale>
        <p:origin x="1204" y="6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468744-47D9-911D-8D19-6E766FD608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2B0CB35-4B9B-33AD-1FD4-603137FF3F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4231DD7-B48D-D833-CED2-EF81CD6A6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69095-DC8E-4A44-8720-D3D17590A029}" type="datetimeFigureOut">
              <a:rPr kumimoji="1" lang="ko-KR" altLang="en-US" smtClean="0"/>
              <a:t>2024-09-06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867D6B9-9BEB-CAE7-908A-5FF1A37BCD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0E263F4-E0A8-ED18-D0EB-0E64C4D1E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8E603-5647-E14A-8952-6C626728F59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497461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19DD30-A2AF-3705-DCDF-D89E36E98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C0538A9-4977-4AE0-81DC-65CB4ACD15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074BBA0-4700-D2BD-D277-EC6C298EE3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69095-DC8E-4A44-8720-D3D17590A029}" type="datetimeFigureOut">
              <a:rPr kumimoji="1" lang="ko-KR" altLang="en-US" smtClean="0"/>
              <a:t>2024-09-06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E1A76EA-2F24-98C5-163B-27FC7B3D5C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9D6F161-9B01-0BB6-790D-1C024FB9E8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8E603-5647-E14A-8952-6C626728F59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559424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C738DC9-4532-146F-A0AE-31590FF6371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A656B8A-D658-2A4F-D11B-0BFDD05BE3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B3C789A-26A0-AD1F-1401-4B8DF0BAD2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69095-DC8E-4A44-8720-D3D17590A029}" type="datetimeFigureOut">
              <a:rPr kumimoji="1" lang="ko-KR" altLang="en-US" smtClean="0"/>
              <a:t>2024-09-06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E5A1224-8CBF-B0D9-2C89-101A8E77CA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A3A31E4-F0FB-75BC-213B-C9149558E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8E603-5647-E14A-8952-6C626728F59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438280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74FE13-5C3E-A0B2-D786-F7642A4ECB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DE9D72E-5450-F320-C819-D0C38C2B14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AC5CA2A-D687-3982-3191-C4BE16FF97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69095-DC8E-4A44-8720-D3D17590A029}" type="datetimeFigureOut">
              <a:rPr kumimoji="1" lang="ko-KR" altLang="en-US" smtClean="0"/>
              <a:t>2024-09-06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001C304-8B94-239C-91CF-E00462A256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FAF5E2C-250B-0E1D-883B-995554989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8E603-5647-E14A-8952-6C626728F59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207194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51886C-EF41-C06D-3446-87D4A81CFA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A94489E-9154-DE5C-C206-7F1A7C0EC4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3D3358C-5313-567E-8DA3-ADC9F6C677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69095-DC8E-4A44-8720-D3D17590A029}" type="datetimeFigureOut">
              <a:rPr kumimoji="1" lang="ko-KR" altLang="en-US" smtClean="0"/>
              <a:t>2024-09-06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73A48E3-E5AA-9EFA-3542-1285DF490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7A4D62E-D0AB-1C66-8E5F-FA7C5CCF18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8E603-5647-E14A-8952-6C626728F59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70155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89472A-70FB-24E4-C8F4-392409A6D1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A025A26-CB22-6FB9-8BA4-092DDC71BB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8366BA1-6C36-16CF-7918-341A3A0147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DDE30D4-159A-3E61-A61D-4597D17F7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69095-DC8E-4A44-8720-D3D17590A029}" type="datetimeFigureOut">
              <a:rPr kumimoji="1" lang="ko-KR" altLang="en-US" smtClean="0"/>
              <a:t>2024-09-06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0D407B2-322E-E58D-A672-D2B55EA261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A5B0610-3443-22B8-12A1-4E75A1BACB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8E603-5647-E14A-8952-6C626728F59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370135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6369B3-5984-B7D4-B8F2-2044E09445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EFB6D56-81D1-2919-34B7-44C95B9471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8368D0B-6439-F65C-8080-523EAE147C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B8278D3-9485-7B52-BC44-BA0D6DBE7F9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6169BCE-8B25-FA4B-F9E3-743D1C3A816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70819C4-D56D-A71A-0694-087005CE10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69095-DC8E-4A44-8720-D3D17590A029}" type="datetimeFigureOut">
              <a:rPr kumimoji="1" lang="ko-KR" altLang="en-US" smtClean="0"/>
              <a:t>2024-09-06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1790800-74BB-D9EF-631B-8BE20C0272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9D4F7F2-85E9-32B1-2025-C1C7C17A54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8E603-5647-E14A-8952-6C626728F59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865350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5CA8B4-B9B6-EA3E-9FF0-33F7CBC43E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CBA6893-F6FF-4C6B-3ED2-E8A60BB275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69095-DC8E-4A44-8720-D3D17590A029}" type="datetimeFigureOut">
              <a:rPr kumimoji="1" lang="ko-KR" altLang="en-US" smtClean="0"/>
              <a:t>2024-09-06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8B4A669-F7D6-4544-EAD7-F8740424A6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92C1998-C69D-DEE1-2BE9-86D153BFE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8E603-5647-E14A-8952-6C626728F59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357243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B195642-6C97-5223-830D-DC7C9741CA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69095-DC8E-4A44-8720-D3D17590A029}" type="datetimeFigureOut">
              <a:rPr kumimoji="1" lang="ko-KR" altLang="en-US" smtClean="0"/>
              <a:t>2024-09-06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E8EF9A8-0DE3-3795-D62E-E03DB56C4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BCAC2D0-C192-4C95-8955-8729C660B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8E603-5647-E14A-8952-6C626728F59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83059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7E5F71-8E7A-0D13-5D76-EE2166BCDD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D9BC8C8-151C-69A5-4F2C-8A4F32F12E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F3320CD-2B82-D34D-4AF8-FE35EA888C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84AE58A-9013-16CD-6FD6-04C39EFB0D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69095-DC8E-4A44-8720-D3D17590A029}" type="datetimeFigureOut">
              <a:rPr kumimoji="1" lang="ko-KR" altLang="en-US" smtClean="0"/>
              <a:t>2024-09-06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C01581B-EE62-4A82-4B7C-02D2D8F99D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3A229CA-E460-5639-D4EF-7C4DE1EB0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8E603-5647-E14A-8952-6C626728F59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966605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977D87-A999-8F8A-9295-412C36A61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681AD3E-223F-EC56-135C-2F7F5228639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08C8F07-B315-8CDE-C15A-9E34C47DEF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5323155-2C78-DA44-400B-4D87CB1742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69095-DC8E-4A44-8720-D3D17590A029}" type="datetimeFigureOut">
              <a:rPr kumimoji="1" lang="ko-KR" altLang="en-US" smtClean="0"/>
              <a:t>2024-09-06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2C0A171-A36E-013F-7B45-1210DEDA7E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D1D20BA-DADC-DC28-0991-51C16E47C2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8E603-5647-E14A-8952-6C626728F59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176498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7AD6ACF-1337-528A-DF66-565315FEAD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08D7CE9-BDAF-04DD-8C9C-3F23A51357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69CC8BD-B1B3-6CC7-105B-4E44FD79F90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D69095-DC8E-4A44-8720-D3D17590A029}" type="datetimeFigureOut">
              <a:rPr kumimoji="1" lang="ko-KR" altLang="en-US" smtClean="0"/>
              <a:t>2024-09-06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A1B3578-5EA2-EE15-405C-6FBE17B4FC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C9DFCDF-F973-C8B5-64D7-937B67042A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3F8E603-5647-E14A-8952-6C626728F59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319226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49D017-45B9-F060-FFA7-10BB4743148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5400" dirty="0"/>
              <a:t>ch08_</a:t>
            </a:r>
            <a:r>
              <a:rPr kumimoji="1" lang="ko-KR" altLang="en-US" sz="5400" dirty="0" err="1"/>
              <a:t>쿠버네티스를</a:t>
            </a:r>
            <a:r>
              <a:rPr kumimoji="1" lang="en-US" altLang="ko-KR" sz="5400" dirty="0"/>
              <a:t>_</a:t>
            </a:r>
            <a:r>
              <a:rPr kumimoji="1" lang="ko-KR" altLang="en-US" sz="5400" dirty="0"/>
              <a:t>익히자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3F8DCC0-2D69-3942-94D4-20018C6DD7A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ko-KR" altLang="en-US" dirty="0"/>
              <a:t>태영</a:t>
            </a:r>
          </a:p>
        </p:txBody>
      </p:sp>
    </p:spTree>
    <p:extLst>
      <p:ext uri="{BB962C8B-B14F-4D97-AF65-F5344CB8AC3E}">
        <p14:creationId xmlns:p14="http://schemas.microsoft.com/office/powerpoint/2010/main" val="15836538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5D99E1-5469-FC91-675E-650816C16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로드 </a:t>
            </a:r>
            <a:r>
              <a:rPr kumimoji="1" lang="ko-KR" altLang="en-US" dirty="0" err="1"/>
              <a:t>밸런서와</a:t>
            </a:r>
            <a:r>
              <a:rPr kumimoji="1" lang="ko-KR" altLang="en-US" dirty="0"/>
              <a:t> 클라우드 컴퓨팅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A0399FA-4905-686F-5AE5-D58AD61432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 b="1" dirty="0"/>
              <a:t>로드 </a:t>
            </a:r>
            <a:r>
              <a:rPr lang="ko-KR" altLang="en-US" b="1" dirty="0" err="1"/>
              <a:t>밸런서의</a:t>
            </a:r>
            <a:r>
              <a:rPr lang="ko-KR" altLang="en-US" b="1" dirty="0"/>
              <a:t> 역할</a:t>
            </a:r>
            <a:endParaRPr lang="ko-KR" altLang="en-US" dirty="0"/>
          </a:p>
          <a:p>
            <a:pPr lvl="1"/>
            <a:r>
              <a:rPr lang="ko-KR" altLang="en-US" dirty="0"/>
              <a:t>서버에 대한 요청을 여러 서버에 분산하여 과부하를 방지</a:t>
            </a:r>
          </a:p>
          <a:p>
            <a:r>
              <a:rPr lang="ko-KR" altLang="en-US" b="1" dirty="0"/>
              <a:t>서버의 유연한 운영</a:t>
            </a:r>
            <a:endParaRPr lang="ko-KR" altLang="en-US" dirty="0"/>
          </a:p>
          <a:p>
            <a:pPr lvl="1"/>
            <a:r>
              <a:rPr lang="ko-KR" altLang="en-US" dirty="0" err="1"/>
              <a:t>요청량에</a:t>
            </a:r>
            <a:r>
              <a:rPr lang="ko-KR" altLang="en-US" dirty="0"/>
              <a:t> 따라 서버 수를 늘리거나 줄임</a:t>
            </a:r>
          </a:p>
          <a:p>
            <a:pPr lvl="1"/>
            <a:r>
              <a:rPr lang="ko-KR" altLang="en-US" dirty="0"/>
              <a:t>클라우드 컴퓨팅으로 자동 대응 가능</a:t>
            </a:r>
          </a:p>
          <a:p>
            <a:r>
              <a:rPr lang="ko-KR" altLang="en-US" b="1" dirty="0"/>
              <a:t>클라우드 컴퓨팅의 이점</a:t>
            </a:r>
            <a:endParaRPr lang="ko-KR" altLang="en-US" dirty="0"/>
          </a:p>
          <a:p>
            <a:pPr lvl="1"/>
            <a:r>
              <a:rPr lang="en-US" altLang="ko-KR" dirty="0"/>
              <a:t>AWS, GCP </a:t>
            </a:r>
            <a:r>
              <a:rPr lang="ko-KR" altLang="en-US" dirty="0"/>
              <a:t>등은 서버를 자동으로 확장</a:t>
            </a:r>
            <a:r>
              <a:rPr lang="en-US" altLang="ko-KR" dirty="0"/>
              <a:t>/</a:t>
            </a:r>
            <a:r>
              <a:rPr lang="ko-KR" altLang="en-US" dirty="0"/>
              <a:t>축소</a:t>
            </a:r>
          </a:p>
          <a:p>
            <a:pPr lvl="1"/>
            <a:r>
              <a:rPr lang="ko-KR" altLang="en-US" dirty="0"/>
              <a:t>대규모 시스템 운영 효율성 향상</a:t>
            </a:r>
          </a:p>
          <a:p>
            <a:r>
              <a:rPr lang="ko-KR" altLang="en-US" b="1" dirty="0" err="1"/>
              <a:t>쿠버네티스의</a:t>
            </a:r>
            <a:r>
              <a:rPr lang="ko-KR" altLang="en-US" b="1" dirty="0"/>
              <a:t> 중요성</a:t>
            </a:r>
            <a:endParaRPr lang="ko-KR" altLang="en-US" dirty="0"/>
          </a:p>
          <a:p>
            <a:pPr lvl="1"/>
            <a:r>
              <a:rPr lang="ko-KR" altLang="en-US" dirty="0"/>
              <a:t>클라우드 환경의 서버와 컨테이너를 효율적으로 관리 및 확장</a:t>
            </a:r>
          </a:p>
          <a:p>
            <a:pPr lvl="1"/>
            <a:r>
              <a:rPr lang="ko-KR" altLang="en-US" dirty="0"/>
              <a:t>자원 절약과 서버 자동 관리 가능</a:t>
            </a:r>
          </a:p>
          <a:p>
            <a:endParaRPr lang="ko-KR" altLang="en-US" dirty="0"/>
          </a:p>
        </p:txBody>
      </p:sp>
      <p:pic>
        <p:nvPicPr>
          <p:cNvPr id="4" name="그림 3" descr="도표, 텍스트, 직사각형, 디자인이(가) 표시된 사진&#10;&#10;자동 생성된 설명">
            <a:extLst>
              <a:ext uri="{FF2B5EF4-FFF2-40B4-BE49-F238E27FC236}">
                <a16:creationId xmlns:a16="http://schemas.microsoft.com/office/drawing/2014/main" id="{6CE08C3D-C3B2-9146-2809-D60141BAC4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1361" y="2784426"/>
            <a:ext cx="3212935" cy="1935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3786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E91496-5D3D-7E56-1261-EFEA8E46E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err="1"/>
              <a:t>etcd</a:t>
            </a:r>
            <a:r>
              <a:rPr kumimoji="1" lang="ko-KR" altLang="en-US" dirty="0"/>
              <a:t>의 역할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93D5212-36B3-06AA-404A-6A4C037E57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000" b="1" dirty="0" err="1"/>
              <a:t>쿠버네티스와</a:t>
            </a:r>
            <a:r>
              <a:rPr lang="ko-KR" altLang="en-US" sz="2000" b="1" dirty="0"/>
              <a:t> 도커 </a:t>
            </a:r>
            <a:r>
              <a:rPr lang="ko-KR" altLang="en-US" sz="2000" b="1" dirty="0" err="1"/>
              <a:t>컴포즈의</a:t>
            </a:r>
            <a:r>
              <a:rPr lang="ko-KR" altLang="en-US" sz="2000" b="1" dirty="0"/>
              <a:t> 차이점</a:t>
            </a:r>
            <a:r>
              <a:rPr lang="en-US" altLang="ko-KR" sz="2000" dirty="0"/>
              <a:t>:</a:t>
            </a:r>
          </a:p>
          <a:p>
            <a:pPr lvl="1"/>
            <a:r>
              <a:rPr lang="ko-KR" altLang="en-US" sz="1800" dirty="0" err="1"/>
              <a:t>쿠버네티스의</a:t>
            </a:r>
            <a:r>
              <a:rPr lang="ko-KR" altLang="en-US" sz="1800" dirty="0"/>
              <a:t> </a:t>
            </a:r>
            <a:r>
              <a:rPr lang="ko-KR" altLang="en-US" sz="1800" dirty="0" err="1"/>
              <a:t>매니페스트</a:t>
            </a:r>
            <a:r>
              <a:rPr lang="ko-KR" altLang="en-US" sz="1800" dirty="0"/>
              <a:t> 파일의 정의에 따른 상태가 데이터베이스인 </a:t>
            </a:r>
            <a:r>
              <a:rPr lang="en" altLang="ko-KR" sz="1800" dirty="0" err="1"/>
              <a:t>etcd</a:t>
            </a:r>
            <a:r>
              <a:rPr lang="ko-KR" altLang="en-US" sz="1800" dirty="0" err="1"/>
              <a:t>에</a:t>
            </a:r>
            <a:r>
              <a:rPr lang="ko-KR" altLang="en-US" sz="1800" dirty="0"/>
              <a:t> 저장되며</a:t>
            </a:r>
            <a:r>
              <a:rPr lang="en-US" altLang="ko-KR" sz="1800" dirty="0"/>
              <a:t>, </a:t>
            </a:r>
            <a:r>
              <a:rPr lang="ko-KR" altLang="en-US" sz="1800" dirty="0"/>
              <a:t>도커 </a:t>
            </a:r>
            <a:r>
              <a:rPr lang="ko-KR" altLang="en-US" sz="1800" dirty="0" err="1"/>
              <a:t>컴포즈와</a:t>
            </a:r>
            <a:r>
              <a:rPr lang="ko-KR" altLang="en-US" sz="1800" dirty="0"/>
              <a:t> 차별화되는 중요한 특징입니다</a:t>
            </a:r>
            <a:r>
              <a:rPr lang="en-US" altLang="ko-KR" sz="1800" dirty="0"/>
              <a:t>. (</a:t>
            </a:r>
            <a:r>
              <a:rPr lang="ko-KR" altLang="en-US" sz="1800" dirty="0" err="1"/>
              <a:t>매니페스트</a:t>
            </a:r>
            <a:r>
              <a:rPr lang="ko-KR" altLang="en-US" sz="1800" dirty="0"/>
              <a:t> 파일 자체가 저장되는 것은 아님</a:t>
            </a:r>
            <a:r>
              <a:rPr lang="en-US" altLang="ko-KR" sz="1800" dirty="0"/>
              <a:t>)</a:t>
            </a:r>
          </a:p>
          <a:p>
            <a:r>
              <a:rPr lang="ko-KR" altLang="en-US" sz="2000" b="1" dirty="0" err="1"/>
              <a:t>파드의</a:t>
            </a:r>
            <a:r>
              <a:rPr lang="ko-KR" altLang="en-US" sz="2000" b="1" dirty="0"/>
              <a:t> 관리</a:t>
            </a:r>
            <a:r>
              <a:rPr lang="en-US" altLang="ko-KR" sz="2000" dirty="0"/>
              <a:t>:</a:t>
            </a:r>
          </a:p>
          <a:p>
            <a:pPr lvl="1"/>
            <a:r>
              <a:rPr lang="ko-KR" altLang="en-US" sz="1800" dirty="0"/>
              <a:t>쿠버네티스는 </a:t>
            </a:r>
            <a:r>
              <a:rPr lang="en" altLang="ko-KR" sz="1800" dirty="0" err="1"/>
              <a:t>etcd</a:t>
            </a:r>
            <a:r>
              <a:rPr lang="ko-KR" altLang="en-US" sz="1800" dirty="0" err="1"/>
              <a:t>에</a:t>
            </a:r>
            <a:r>
              <a:rPr lang="ko-KR" altLang="en-US" sz="1800" dirty="0"/>
              <a:t> 저장된 정보를 바탕으로 </a:t>
            </a:r>
            <a:r>
              <a:rPr lang="ko-KR" altLang="en-US" sz="1800" dirty="0" err="1"/>
              <a:t>파드를</a:t>
            </a:r>
            <a:r>
              <a:rPr lang="ko-KR" altLang="en-US" sz="1800" dirty="0"/>
              <a:t> 관리하며</a:t>
            </a:r>
            <a:r>
              <a:rPr lang="en-US" altLang="ko-KR" sz="1800" dirty="0"/>
              <a:t>, </a:t>
            </a:r>
            <a:r>
              <a:rPr lang="ko-KR" altLang="en-US" sz="1800" dirty="0"/>
              <a:t>이를 통해 커맨드를 통해 정의 파일을 수정할 수 있습니다</a:t>
            </a:r>
            <a:r>
              <a:rPr lang="en-US" altLang="ko-KR" sz="1800" dirty="0"/>
              <a:t>.</a:t>
            </a:r>
          </a:p>
          <a:p>
            <a:pPr lvl="1"/>
            <a:r>
              <a:rPr lang="ko-KR" altLang="en-US" sz="1800" dirty="0"/>
              <a:t>도커 </a:t>
            </a:r>
            <a:r>
              <a:rPr lang="ko-KR" altLang="en-US" sz="1800" dirty="0" err="1"/>
              <a:t>컴포즈와</a:t>
            </a:r>
            <a:r>
              <a:rPr lang="ko-KR" altLang="en-US" sz="1800" dirty="0"/>
              <a:t> 달리</a:t>
            </a:r>
            <a:r>
              <a:rPr lang="en-US" altLang="ko-KR" sz="1800" dirty="0"/>
              <a:t>, </a:t>
            </a:r>
            <a:r>
              <a:rPr lang="ko-KR" altLang="en-US" sz="1800" dirty="0" err="1"/>
              <a:t>쿠버네티스에서는</a:t>
            </a:r>
            <a:r>
              <a:rPr lang="ko-KR" altLang="en-US" sz="1800" dirty="0"/>
              <a:t> 정의 파일이 데이터베이스에 저장되기 때문에 컨테이너에 직접 손을 대면 문제가 발생할 수 있습니다</a:t>
            </a:r>
            <a:r>
              <a:rPr lang="en-US" altLang="ko-KR" sz="1800" dirty="0"/>
              <a:t>.</a:t>
            </a:r>
          </a:p>
          <a:p>
            <a:r>
              <a:rPr lang="ko-KR" altLang="en-US" sz="2000" b="1" dirty="0"/>
              <a:t>운영 규칙의 중요성</a:t>
            </a:r>
            <a:r>
              <a:rPr lang="en-US" altLang="ko-KR" sz="2000" dirty="0"/>
              <a:t>:</a:t>
            </a:r>
          </a:p>
          <a:p>
            <a:pPr lvl="1"/>
            <a:r>
              <a:rPr lang="ko-KR" altLang="en-US" sz="1800" dirty="0" err="1"/>
              <a:t>쿠버네티스에서</a:t>
            </a:r>
            <a:r>
              <a:rPr lang="ko-KR" altLang="en-US" sz="1800" dirty="0"/>
              <a:t> 정의 파일과 </a:t>
            </a:r>
            <a:r>
              <a:rPr lang="en" altLang="ko-KR" sz="1800" dirty="0" err="1"/>
              <a:t>etcd</a:t>
            </a:r>
            <a:r>
              <a:rPr lang="ko-KR" altLang="en-US" sz="1800" dirty="0" err="1"/>
              <a:t>에</a:t>
            </a:r>
            <a:r>
              <a:rPr lang="ko-KR" altLang="en-US" sz="1800" dirty="0"/>
              <a:t> 저장된 정보가 일치하도록 유지하는 것이 중요하며</a:t>
            </a:r>
            <a:r>
              <a:rPr lang="en-US" altLang="ko-KR" sz="1800" dirty="0"/>
              <a:t>, </a:t>
            </a:r>
            <a:r>
              <a:rPr lang="ko-KR" altLang="en-US" sz="1800" dirty="0"/>
              <a:t>이를 위해 운영 규칙을 철저히 관리해야 합니다</a:t>
            </a:r>
            <a:r>
              <a:rPr lang="en-US" altLang="ko-KR" sz="1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485381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25723E-1E15-D382-560A-5333D36DA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err="1"/>
              <a:t>쿠버네티스의</a:t>
            </a:r>
            <a:r>
              <a:rPr kumimoji="1" lang="ko-KR" altLang="en-US" dirty="0"/>
              <a:t> 구성과 관련 용어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5D31EAA-2632-ADA2-5A75-8CCA6CAFD3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ko-KR" altLang="en-US" sz="2000" dirty="0" err="1"/>
              <a:t>파드는</a:t>
            </a:r>
            <a:r>
              <a:rPr kumimoji="1" lang="ko-KR" altLang="en-US" sz="2000" dirty="0"/>
              <a:t> 컨테이너와 볼륨을 함께 묶은 것이다</a:t>
            </a:r>
            <a:endParaRPr kumimoji="1" lang="en-US" altLang="ko-KR" sz="2000" dirty="0"/>
          </a:p>
          <a:p>
            <a:pPr lvl="1"/>
            <a:r>
              <a:rPr kumimoji="1" lang="ko-KR" altLang="en-US" sz="1800" dirty="0" err="1"/>
              <a:t>쿠버네티스에서</a:t>
            </a:r>
            <a:r>
              <a:rPr kumimoji="1" lang="ko-KR" altLang="en-US" sz="1800" dirty="0"/>
              <a:t> 컨테이너는 </a:t>
            </a:r>
            <a:r>
              <a:rPr kumimoji="1" lang="ko-KR" altLang="en-US" sz="1800" dirty="0" err="1"/>
              <a:t>파드</a:t>
            </a:r>
            <a:r>
              <a:rPr kumimoji="1" lang="en-US" altLang="ko-KR" sz="1800" dirty="0"/>
              <a:t>(pod)</a:t>
            </a:r>
            <a:r>
              <a:rPr kumimoji="1" lang="ko-KR" altLang="en-US" sz="1800" dirty="0"/>
              <a:t>라는 단위로 관리</a:t>
            </a:r>
            <a:endParaRPr kumimoji="1" lang="en-US" altLang="ko-KR" sz="1800" dirty="0"/>
          </a:p>
          <a:p>
            <a:pPr lvl="1"/>
            <a:r>
              <a:rPr kumimoji="1" lang="ko-KR" altLang="en-US" sz="1800" dirty="0" err="1"/>
              <a:t>파드는</a:t>
            </a:r>
            <a:r>
              <a:rPr kumimoji="1" lang="ko-KR" altLang="en-US" sz="1800" dirty="0"/>
              <a:t> 컨테이너와 볼륨을 묶은 것</a:t>
            </a:r>
            <a:endParaRPr kumimoji="1" lang="en-US" altLang="ko-KR" sz="1800" dirty="0"/>
          </a:p>
          <a:p>
            <a:pPr lvl="1"/>
            <a:r>
              <a:rPr kumimoji="1" lang="ko-KR" altLang="en-US" sz="1800" dirty="0" err="1"/>
              <a:t>파드</a:t>
            </a:r>
            <a:r>
              <a:rPr kumimoji="1" lang="ko-KR" altLang="en-US" sz="1800" dirty="0"/>
              <a:t> 하나에 컨테이너 하나 일 수도</a:t>
            </a:r>
            <a:r>
              <a:rPr kumimoji="1" lang="en-US" altLang="ko-KR" sz="1800" dirty="0"/>
              <a:t>,</a:t>
            </a:r>
            <a:r>
              <a:rPr kumimoji="1" lang="ko-KR" altLang="en-US" sz="1800" dirty="0"/>
              <a:t> 여러 개 일 수도</a:t>
            </a:r>
            <a:r>
              <a:rPr kumimoji="1" lang="en-US" altLang="ko-KR" sz="1800" dirty="0"/>
              <a:t>,</a:t>
            </a:r>
            <a:r>
              <a:rPr kumimoji="1" lang="ko-KR" altLang="en-US" sz="1800" dirty="0"/>
              <a:t> 없을 수도 있다</a:t>
            </a:r>
            <a:r>
              <a:rPr kumimoji="1" lang="en-US" altLang="ko-KR" sz="1800" dirty="0"/>
              <a:t>.</a:t>
            </a:r>
            <a:endParaRPr kumimoji="1" lang="ko-KR" altLang="en-US" sz="1800" dirty="0"/>
          </a:p>
        </p:txBody>
      </p:sp>
      <p:pic>
        <p:nvPicPr>
          <p:cNvPr id="5" name="그림 4" descr="텍스트, 도표, 스크린샷, 직사각형이(가) 표시된 사진&#10;&#10;자동 생성된 설명">
            <a:extLst>
              <a:ext uri="{FF2B5EF4-FFF2-40B4-BE49-F238E27FC236}">
                <a16:creationId xmlns:a16="http://schemas.microsoft.com/office/drawing/2014/main" id="{2DCBB550-5322-4425-3854-B22849374A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6753" y="3215380"/>
            <a:ext cx="5839519" cy="2525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5239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텍스트, 스크린샷, 도표, 시계이(가) 표시된 사진&#10;&#10;자동 생성된 설명">
            <a:extLst>
              <a:ext uri="{FF2B5EF4-FFF2-40B4-BE49-F238E27FC236}">
                <a16:creationId xmlns:a16="http://schemas.microsoft.com/office/drawing/2014/main" id="{BD6E6FC9-EB35-080B-CB66-7D26DA4DB6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7209" y="3823394"/>
            <a:ext cx="3988470" cy="2082752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AD8832AD-B053-CF66-8F96-A2061E149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err="1"/>
              <a:t>파드가</a:t>
            </a:r>
            <a:r>
              <a:rPr kumimoji="1" lang="ko-KR" altLang="en-US" dirty="0"/>
              <a:t> 모여 구성하는 서비스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62D53B0-9146-92DD-48C1-308CCE865C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6"/>
            <a:ext cx="6213967" cy="2222268"/>
          </a:xfrm>
        </p:spPr>
        <p:txBody>
          <a:bodyPr>
            <a:normAutofit/>
          </a:bodyPr>
          <a:lstStyle/>
          <a:p>
            <a:r>
              <a:rPr kumimoji="1" lang="ko-KR" altLang="en-US" sz="1400" dirty="0"/>
              <a:t>서비스 </a:t>
            </a:r>
            <a:r>
              <a:rPr kumimoji="1" lang="en-US" altLang="ko-KR" sz="1400" dirty="0"/>
              <a:t>:</a:t>
            </a:r>
            <a:r>
              <a:rPr kumimoji="1" lang="ko-KR" altLang="en-US" sz="1400" dirty="0"/>
              <a:t> 여러 개의 </a:t>
            </a:r>
            <a:r>
              <a:rPr kumimoji="1" lang="ko-KR" altLang="en-US" sz="1400" dirty="0" err="1"/>
              <a:t>파드를</a:t>
            </a:r>
            <a:r>
              <a:rPr kumimoji="1" lang="ko-KR" altLang="en-US" sz="1400" dirty="0"/>
              <a:t> 이끄는 반장</a:t>
            </a:r>
            <a:endParaRPr kumimoji="1" lang="en-US" altLang="ko-KR" sz="1400" dirty="0"/>
          </a:p>
          <a:p>
            <a:pPr lvl="1"/>
            <a:r>
              <a:rPr kumimoji="1" lang="ko-KR" altLang="en-US" sz="1200" dirty="0" err="1"/>
              <a:t>파드가</a:t>
            </a:r>
            <a:r>
              <a:rPr kumimoji="1" lang="ko-KR" altLang="en-US" sz="1200" dirty="0"/>
              <a:t> </a:t>
            </a:r>
            <a:r>
              <a:rPr kumimoji="1" lang="ko-KR" altLang="en-US" sz="1200" dirty="0" err="1"/>
              <a:t>여러개의</a:t>
            </a:r>
            <a:r>
              <a:rPr kumimoji="1" lang="ko-KR" altLang="en-US" sz="1200" dirty="0"/>
              <a:t> 워커 노드</a:t>
            </a:r>
            <a:r>
              <a:rPr kumimoji="1" lang="en-US" altLang="ko-KR" sz="1200" dirty="0"/>
              <a:t>(</a:t>
            </a:r>
            <a:r>
              <a:rPr kumimoji="1" lang="ko-KR" altLang="en-US" sz="1200" dirty="0"/>
              <a:t>물리적 서버</a:t>
            </a:r>
            <a:r>
              <a:rPr kumimoji="1" lang="en-US" altLang="ko-KR" sz="1200" dirty="0"/>
              <a:t>)</a:t>
            </a:r>
            <a:r>
              <a:rPr kumimoji="1" lang="ko-KR" altLang="en-US" sz="1200" dirty="0" err="1"/>
              <a:t>에</a:t>
            </a:r>
            <a:r>
              <a:rPr kumimoji="1" lang="ko-KR" altLang="en-US" sz="1200" dirty="0"/>
              <a:t> 걸쳐 동작 하더라도</a:t>
            </a:r>
            <a:r>
              <a:rPr kumimoji="1" lang="en-US" altLang="ko-KR" sz="1200" dirty="0"/>
              <a:t>,</a:t>
            </a:r>
            <a:r>
              <a:rPr kumimoji="1" lang="ko-KR" altLang="en-US" sz="1200" dirty="0"/>
              <a:t> 서비스가 이들 모두를 관리 한다</a:t>
            </a:r>
            <a:r>
              <a:rPr kumimoji="1" lang="en-US" altLang="ko-KR" sz="1200" dirty="0"/>
              <a:t>.</a:t>
            </a:r>
          </a:p>
          <a:p>
            <a:r>
              <a:rPr kumimoji="1" lang="ko-KR" altLang="en-US" sz="1400" dirty="0"/>
              <a:t>서비스의 역할은 로드 </a:t>
            </a:r>
            <a:r>
              <a:rPr kumimoji="1" lang="ko-KR" altLang="en-US" sz="1400" dirty="0" err="1"/>
              <a:t>밸런서로</a:t>
            </a:r>
            <a:r>
              <a:rPr kumimoji="1" lang="en-US" altLang="ko-KR" sz="1400" dirty="0"/>
              <a:t>,</a:t>
            </a:r>
            <a:r>
              <a:rPr kumimoji="1" lang="ko-KR" altLang="en-US" sz="1400" dirty="0"/>
              <a:t> 각 서비스는 자동적으로 고정된 </a:t>
            </a:r>
            <a:r>
              <a:rPr kumimoji="1" lang="en-US" altLang="ko-KR" sz="1400" dirty="0"/>
              <a:t>IP </a:t>
            </a:r>
            <a:r>
              <a:rPr kumimoji="1" lang="ko-KR" altLang="en-US" sz="1400" dirty="0"/>
              <a:t>주소</a:t>
            </a:r>
            <a:r>
              <a:rPr kumimoji="1" lang="en-US" altLang="ko-KR" sz="1400" dirty="0"/>
              <a:t>(cluster IP)</a:t>
            </a:r>
            <a:r>
              <a:rPr kumimoji="1" lang="ko-KR" altLang="en-US" sz="1400" dirty="0" err="1"/>
              <a:t>를</a:t>
            </a:r>
            <a:r>
              <a:rPr kumimoji="1" lang="ko-KR" altLang="en-US" sz="1400" dirty="0"/>
              <a:t> 부여 받고</a:t>
            </a:r>
            <a:r>
              <a:rPr kumimoji="1" lang="en-US" altLang="ko-KR" sz="1400" dirty="0"/>
              <a:t>,</a:t>
            </a:r>
            <a:r>
              <a:rPr kumimoji="1" lang="ko-KR" altLang="en-US" sz="1400" dirty="0"/>
              <a:t> 이 주소로 들어오는 통신을 처리 한다</a:t>
            </a:r>
            <a:r>
              <a:rPr kumimoji="1" lang="en-US" altLang="ko-KR" sz="1400" dirty="0"/>
              <a:t>.</a:t>
            </a:r>
          </a:p>
          <a:p>
            <a:pPr lvl="1"/>
            <a:r>
              <a:rPr kumimoji="1" lang="ko-KR" altLang="en-US" sz="1200" dirty="0"/>
              <a:t>예</a:t>
            </a:r>
            <a:r>
              <a:rPr kumimoji="1" lang="en-US" altLang="ko-KR" sz="1200" dirty="0"/>
              <a:t>,</a:t>
            </a:r>
            <a:r>
              <a:rPr kumimoji="1" lang="ko-KR" altLang="en-US" sz="1200" dirty="0"/>
              <a:t> 워드프레스 </a:t>
            </a:r>
            <a:r>
              <a:rPr kumimoji="1" lang="ko-KR" altLang="en-US" sz="1200" dirty="0" err="1"/>
              <a:t>파드를</a:t>
            </a:r>
            <a:r>
              <a:rPr kumimoji="1" lang="ko-KR" altLang="en-US" sz="1200" dirty="0"/>
              <a:t> 관리하는 서비스는</a:t>
            </a:r>
            <a:r>
              <a:rPr kumimoji="1" lang="en-US" altLang="ko-KR" sz="1200" dirty="0"/>
              <a:t>,</a:t>
            </a:r>
            <a:r>
              <a:rPr kumimoji="1" lang="ko-KR" altLang="en-US" sz="1200" dirty="0"/>
              <a:t> 특정 </a:t>
            </a:r>
            <a:r>
              <a:rPr kumimoji="1" lang="ko-KR" altLang="en-US" sz="1200" dirty="0" err="1"/>
              <a:t>파드에</a:t>
            </a:r>
            <a:r>
              <a:rPr kumimoji="1" lang="ko-KR" altLang="en-US" sz="1200" dirty="0"/>
              <a:t> 요청이 몰리지 않게</a:t>
            </a:r>
            <a:r>
              <a:rPr kumimoji="1" lang="en-US" altLang="ko-KR" sz="1200" dirty="0"/>
              <a:t>,</a:t>
            </a:r>
            <a:r>
              <a:rPr kumimoji="1" lang="ko-KR" altLang="en-US" sz="1200" dirty="0"/>
              <a:t> 관리한다</a:t>
            </a:r>
            <a:r>
              <a:rPr kumimoji="1" lang="en-US" altLang="ko-KR" sz="1200" dirty="0"/>
              <a:t>.</a:t>
            </a:r>
          </a:p>
          <a:p>
            <a:r>
              <a:rPr kumimoji="1" lang="ko-KR" altLang="en-US" sz="1400" dirty="0"/>
              <a:t>실제로는 로드 </a:t>
            </a:r>
            <a:r>
              <a:rPr kumimoji="1" lang="ko-KR" altLang="en-US" sz="1400" dirty="0" err="1"/>
              <a:t>밸런서</a:t>
            </a:r>
            <a:r>
              <a:rPr kumimoji="1" lang="ko-KR" altLang="en-US" sz="1400" dirty="0"/>
              <a:t> 또는 </a:t>
            </a:r>
            <a:r>
              <a:rPr kumimoji="1" lang="ko-KR" altLang="en-US" sz="1400" dirty="0" err="1"/>
              <a:t>인그레이스가</a:t>
            </a:r>
            <a:r>
              <a:rPr kumimoji="1" lang="ko-KR" altLang="en-US" sz="1400" dirty="0"/>
              <a:t> 여러 워커 노드 간의 분배 담당</a:t>
            </a:r>
            <a:endParaRPr kumimoji="1" lang="en-US" altLang="ko-KR" sz="1400" dirty="0"/>
          </a:p>
        </p:txBody>
      </p:sp>
      <p:pic>
        <p:nvPicPr>
          <p:cNvPr id="5" name="그림 4" descr="만화 영화, 스크린샷, 도표, 클립아트이(가) 표시된 사진&#10;&#10;자동 생성된 설명">
            <a:extLst>
              <a:ext uri="{FF2B5EF4-FFF2-40B4-BE49-F238E27FC236}">
                <a16:creationId xmlns:a16="http://schemas.microsoft.com/office/drawing/2014/main" id="{AA835C2A-E0AF-FA85-907F-030B076E85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2166" y="1690688"/>
            <a:ext cx="3988470" cy="1559950"/>
          </a:xfrm>
          <a:prstGeom prst="rect">
            <a:avLst/>
          </a:prstGeom>
        </p:spPr>
      </p:pic>
      <p:pic>
        <p:nvPicPr>
          <p:cNvPr id="7" name="그림 6" descr="텍스트, 스크린샷, 도표이(가) 표시된 사진&#10;&#10;자동 생성된 설명">
            <a:extLst>
              <a:ext uri="{FF2B5EF4-FFF2-40B4-BE49-F238E27FC236}">
                <a16:creationId xmlns:a16="http://schemas.microsoft.com/office/drawing/2014/main" id="{A7556365-A869-8502-ABD3-015C9A922E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2166" y="3250638"/>
            <a:ext cx="3988470" cy="2655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283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6E45FE-D087-F50F-1B18-F763F195C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err="1"/>
              <a:t>디플로이먼트와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레플리카세트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D4E8105-930D-19A2-E096-26B7A003A3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023034" cy="2211116"/>
          </a:xfrm>
        </p:spPr>
        <p:txBody>
          <a:bodyPr>
            <a:normAutofit/>
          </a:bodyPr>
          <a:lstStyle/>
          <a:p>
            <a:r>
              <a:rPr kumimoji="1" lang="ko-KR" altLang="en-US" sz="1400" dirty="0" err="1"/>
              <a:t>레플리카세트</a:t>
            </a:r>
            <a:r>
              <a:rPr kumimoji="1" lang="en-US" altLang="ko-KR" sz="1400" dirty="0"/>
              <a:t>(</a:t>
            </a:r>
            <a:r>
              <a:rPr kumimoji="1" lang="en-US" altLang="ko-KR" sz="1400" dirty="0" err="1"/>
              <a:t>ReplicaSet</a:t>
            </a:r>
            <a:r>
              <a:rPr kumimoji="1" lang="en-US" altLang="ko-KR" sz="1400" dirty="0"/>
              <a:t>)</a:t>
            </a:r>
            <a:r>
              <a:rPr kumimoji="1" lang="ko-KR" altLang="en-US" sz="1400" dirty="0"/>
              <a:t>은 </a:t>
            </a:r>
            <a:r>
              <a:rPr kumimoji="1" lang="ko-KR" altLang="en-US" sz="1400" dirty="0" err="1"/>
              <a:t>파드의</a:t>
            </a:r>
            <a:r>
              <a:rPr kumimoji="1" lang="ko-KR" altLang="en-US" sz="1400" dirty="0"/>
              <a:t> 수를 관리한다</a:t>
            </a:r>
            <a:r>
              <a:rPr kumimoji="1" lang="en-US" altLang="ko-KR" sz="1400" dirty="0"/>
              <a:t>.</a:t>
            </a:r>
          </a:p>
          <a:p>
            <a:r>
              <a:rPr kumimoji="1" lang="ko-KR" altLang="en-US" sz="1400" dirty="0" err="1"/>
              <a:t>레플리카세트가</a:t>
            </a:r>
            <a:r>
              <a:rPr kumimoji="1" lang="ko-KR" altLang="en-US" sz="1400" dirty="0"/>
              <a:t> 관리하는 동일한 구성의 </a:t>
            </a:r>
            <a:r>
              <a:rPr kumimoji="1" lang="ko-KR" altLang="en-US" sz="1400" dirty="0" err="1"/>
              <a:t>파드를</a:t>
            </a:r>
            <a:r>
              <a:rPr kumimoji="1" lang="ko-KR" altLang="en-US" sz="1400" dirty="0"/>
              <a:t> </a:t>
            </a:r>
            <a:r>
              <a:rPr kumimoji="1" lang="ko-KR" altLang="en-US" sz="1400" dirty="0" err="1"/>
              <a:t>레플리카</a:t>
            </a:r>
            <a:r>
              <a:rPr kumimoji="1" lang="ko-KR" altLang="en-US" sz="1400" dirty="0"/>
              <a:t> </a:t>
            </a:r>
            <a:r>
              <a:rPr kumimoji="1" lang="ko-KR" altLang="en-US" sz="1400" dirty="0" err="1"/>
              <a:t>라고</a:t>
            </a:r>
            <a:r>
              <a:rPr kumimoji="1" lang="ko-KR" altLang="en-US" sz="1400" dirty="0"/>
              <a:t> 한다</a:t>
            </a:r>
            <a:r>
              <a:rPr kumimoji="1" lang="en-US" altLang="ko-KR" sz="1400" dirty="0"/>
              <a:t>.</a:t>
            </a:r>
          </a:p>
          <a:p>
            <a:pPr lvl="1"/>
            <a:r>
              <a:rPr kumimoji="1" lang="ko-KR" altLang="en-US" sz="1200" dirty="0"/>
              <a:t>따라서</a:t>
            </a:r>
            <a:r>
              <a:rPr kumimoji="1" lang="en-US" altLang="ko-KR" sz="1200" dirty="0"/>
              <a:t>,</a:t>
            </a:r>
            <a:r>
              <a:rPr kumimoji="1" lang="ko-KR" altLang="en-US" sz="1200" dirty="0"/>
              <a:t> </a:t>
            </a:r>
            <a:r>
              <a:rPr kumimoji="1" lang="ko-KR" altLang="en-US" sz="1200" dirty="0" err="1"/>
              <a:t>파드의</a:t>
            </a:r>
            <a:r>
              <a:rPr kumimoji="1" lang="ko-KR" altLang="en-US" sz="1200" dirty="0"/>
              <a:t> 수를 조정 하는 것을 </a:t>
            </a:r>
            <a:r>
              <a:rPr kumimoji="1" lang="en-US" altLang="ko-KR" sz="1200" dirty="0"/>
              <a:t>‘</a:t>
            </a:r>
            <a:r>
              <a:rPr kumimoji="1" lang="ko-KR" altLang="en-US" sz="1200" dirty="0" err="1"/>
              <a:t>레플리카의</a:t>
            </a:r>
            <a:r>
              <a:rPr kumimoji="1" lang="ko-KR" altLang="en-US" sz="1200" dirty="0"/>
              <a:t> 수를 조정</a:t>
            </a:r>
            <a:r>
              <a:rPr kumimoji="1" lang="en-US" altLang="ko-KR" sz="1200" dirty="0"/>
              <a:t>’</a:t>
            </a:r>
            <a:r>
              <a:rPr kumimoji="1" lang="ko-KR" altLang="en-US" sz="1200" dirty="0"/>
              <a:t> 한다 </a:t>
            </a:r>
            <a:r>
              <a:rPr kumimoji="1" lang="ko-KR" altLang="en-US" sz="1200" dirty="0" err="1"/>
              <a:t>라고</a:t>
            </a:r>
            <a:r>
              <a:rPr kumimoji="1" lang="ko-KR" altLang="en-US" sz="1200" dirty="0"/>
              <a:t> 한다</a:t>
            </a:r>
            <a:r>
              <a:rPr kumimoji="1" lang="en-US" altLang="ko-KR" sz="1200" dirty="0"/>
              <a:t>.</a:t>
            </a:r>
          </a:p>
          <a:p>
            <a:r>
              <a:rPr kumimoji="1" lang="ko-KR" altLang="en-US" sz="1400" dirty="0" err="1"/>
              <a:t>레플리카세트는</a:t>
            </a:r>
            <a:r>
              <a:rPr kumimoji="1" lang="ko-KR" altLang="en-US" sz="1400" dirty="0"/>
              <a:t> 단독으로 쓰이는 경우가 드물고 </a:t>
            </a:r>
            <a:r>
              <a:rPr kumimoji="1" lang="ko-KR" altLang="en-US" sz="1400" dirty="0" err="1"/>
              <a:t>디플로이먼트</a:t>
            </a:r>
            <a:r>
              <a:rPr kumimoji="1" lang="en-US" altLang="ko-KR" sz="1400" dirty="0"/>
              <a:t>(deployment)</a:t>
            </a:r>
            <a:r>
              <a:rPr kumimoji="1" lang="ko-KR" altLang="en-US" sz="1400" dirty="0"/>
              <a:t>와 함께 쓰일 때가 많다</a:t>
            </a:r>
            <a:r>
              <a:rPr kumimoji="1" lang="en-US" altLang="ko-KR" sz="1400" dirty="0"/>
              <a:t>.</a:t>
            </a:r>
          </a:p>
          <a:p>
            <a:r>
              <a:rPr kumimoji="1" lang="ko-KR" altLang="en-US" sz="1400" dirty="0" err="1"/>
              <a:t>디플로이먼트란</a:t>
            </a:r>
            <a:r>
              <a:rPr kumimoji="1" lang="en-US" altLang="ko-KR" sz="1400" dirty="0"/>
              <a:t>,</a:t>
            </a:r>
            <a:r>
              <a:rPr kumimoji="1" lang="ko-KR" altLang="en-US" sz="1400" dirty="0"/>
              <a:t> </a:t>
            </a:r>
            <a:r>
              <a:rPr kumimoji="1" lang="ko-KR" altLang="en-US" sz="1400" dirty="0" err="1"/>
              <a:t>파드의</a:t>
            </a:r>
            <a:r>
              <a:rPr kumimoji="1" lang="ko-KR" altLang="en-US" sz="1400" dirty="0"/>
              <a:t> </a:t>
            </a:r>
            <a:r>
              <a:rPr kumimoji="1" lang="ko-KR" altLang="en-US" sz="1400" dirty="0" err="1"/>
              <a:t>디플로이</a:t>
            </a:r>
            <a:r>
              <a:rPr kumimoji="1" lang="en-US" altLang="ko-KR" sz="1400" dirty="0"/>
              <a:t>(</a:t>
            </a:r>
            <a:r>
              <a:rPr kumimoji="1" lang="ko-KR" altLang="en-US" sz="1400" dirty="0"/>
              <a:t>배포</a:t>
            </a:r>
            <a:r>
              <a:rPr kumimoji="1" lang="en-US" altLang="ko-KR" sz="1400" dirty="0"/>
              <a:t>)</a:t>
            </a:r>
            <a:r>
              <a:rPr kumimoji="1" lang="ko-KR" altLang="en-US" sz="1400" dirty="0" err="1"/>
              <a:t>를</a:t>
            </a:r>
            <a:r>
              <a:rPr kumimoji="1" lang="ko-KR" altLang="en-US" sz="1400" dirty="0"/>
              <a:t> 관리하는 요소로</a:t>
            </a:r>
            <a:r>
              <a:rPr kumimoji="1" lang="en-US" altLang="ko-KR" sz="1400" dirty="0"/>
              <a:t>,</a:t>
            </a:r>
            <a:r>
              <a:rPr kumimoji="1" lang="ko-KR" altLang="en-US" sz="1400" dirty="0"/>
              <a:t> </a:t>
            </a:r>
            <a:r>
              <a:rPr kumimoji="1" lang="ko-KR" altLang="en-US" sz="1400" dirty="0" err="1"/>
              <a:t>파드가</a:t>
            </a:r>
            <a:r>
              <a:rPr kumimoji="1" lang="ko-KR" altLang="en-US" sz="1400" dirty="0"/>
              <a:t> 사용하는 이미지 등 </a:t>
            </a:r>
            <a:r>
              <a:rPr kumimoji="1" lang="ko-KR" altLang="en-US" sz="1400" dirty="0" err="1"/>
              <a:t>파드에</a:t>
            </a:r>
            <a:r>
              <a:rPr kumimoji="1" lang="ko-KR" altLang="en-US" sz="1400" dirty="0"/>
              <a:t> 대한 정보를 가지고 있다</a:t>
            </a:r>
            <a:r>
              <a:rPr kumimoji="1" lang="en-US" altLang="ko-KR" sz="1400" dirty="0"/>
              <a:t>. </a:t>
            </a:r>
          </a:p>
          <a:p>
            <a:pPr lvl="1"/>
            <a:r>
              <a:rPr kumimoji="1" lang="ko-KR" altLang="en-US" sz="1200" dirty="0" err="1"/>
              <a:t>디플로이먼트</a:t>
            </a:r>
            <a:r>
              <a:rPr kumimoji="1" lang="ko-KR" altLang="en-US" sz="1200" dirty="0"/>
              <a:t> 내에서 </a:t>
            </a:r>
            <a:r>
              <a:rPr kumimoji="1" lang="ko-KR" altLang="en-US" sz="1200" dirty="0" err="1"/>
              <a:t>레플리카세트가</a:t>
            </a:r>
            <a:r>
              <a:rPr kumimoji="1" lang="ko-KR" altLang="en-US" sz="1200" dirty="0"/>
              <a:t> 자동으로 생성된다</a:t>
            </a:r>
            <a:r>
              <a:rPr kumimoji="1" lang="en-US" altLang="ko-KR" sz="1200" dirty="0"/>
              <a:t>.</a:t>
            </a:r>
          </a:p>
        </p:txBody>
      </p:sp>
      <p:pic>
        <p:nvPicPr>
          <p:cNvPr id="5" name="그림 4" descr="스크린샷, 도표, 텍스트이(가) 표시된 사진&#10;&#10;자동 생성된 설명">
            <a:extLst>
              <a:ext uri="{FF2B5EF4-FFF2-40B4-BE49-F238E27FC236}">
                <a16:creationId xmlns:a16="http://schemas.microsoft.com/office/drawing/2014/main" id="{B7787FD7-F4A2-9D0E-82A8-71FB7C301C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1232" y="3838524"/>
            <a:ext cx="4387317" cy="2021123"/>
          </a:xfrm>
          <a:prstGeom prst="rect">
            <a:avLst/>
          </a:prstGeom>
        </p:spPr>
      </p:pic>
      <p:pic>
        <p:nvPicPr>
          <p:cNvPr id="7" name="그림 6" descr="텍스트, 만화 영화, 스크린샷, 도표이(가) 표시된 사진&#10;&#10;자동 생성된 설명">
            <a:extLst>
              <a:ext uri="{FF2B5EF4-FFF2-40B4-BE49-F238E27FC236}">
                <a16:creationId xmlns:a16="http://schemas.microsoft.com/office/drawing/2014/main" id="{FD7C4451-44D4-4836-27A9-2301AA3CC9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1232" y="1919158"/>
            <a:ext cx="4387317" cy="1817548"/>
          </a:xfrm>
          <a:prstGeom prst="rect">
            <a:avLst/>
          </a:prstGeom>
        </p:spPr>
      </p:pic>
      <p:pic>
        <p:nvPicPr>
          <p:cNvPr id="9" name="그림 8" descr="텍스트, 도표, 스크린샷, 폰트이(가) 표시된 사진&#10;&#10;자동 생성된 설명">
            <a:extLst>
              <a:ext uri="{FF2B5EF4-FFF2-40B4-BE49-F238E27FC236}">
                <a16:creationId xmlns:a16="http://schemas.microsoft.com/office/drawing/2014/main" id="{C28D8BD3-3FE0-2ED2-1823-9F858554AE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8683" y="3939192"/>
            <a:ext cx="4387317" cy="1886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903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DBE7F2-D375-9450-265A-D6D44E486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그 밖의 </a:t>
            </a:r>
            <a:r>
              <a:rPr kumimoji="1" lang="ko-KR" altLang="en-US" dirty="0" err="1"/>
              <a:t>쿠버네티스</a:t>
            </a:r>
            <a:r>
              <a:rPr kumimoji="1" lang="ko-KR" altLang="en-US" dirty="0"/>
              <a:t> 리소스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7545E7A-9227-E4C1-D1CB-C5B3249F37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10480" cy="4217406"/>
          </a:xfrm>
        </p:spPr>
        <p:txBody>
          <a:bodyPr>
            <a:normAutofit/>
          </a:bodyPr>
          <a:lstStyle/>
          <a:p>
            <a:r>
              <a:rPr kumimoji="1" lang="ko-KR" altLang="en-US" sz="2400" dirty="0" err="1"/>
              <a:t>파드</a:t>
            </a:r>
            <a:r>
              <a:rPr kumimoji="1" lang="en-US" altLang="ko-KR" sz="2400" dirty="0"/>
              <a:t>,</a:t>
            </a:r>
            <a:r>
              <a:rPr kumimoji="1" lang="ko-KR" altLang="en-US" sz="2400" dirty="0"/>
              <a:t> 서비스</a:t>
            </a:r>
            <a:r>
              <a:rPr kumimoji="1" lang="en-US" altLang="ko-KR" sz="2400" dirty="0"/>
              <a:t>,</a:t>
            </a:r>
            <a:r>
              <a:rPr kumimoji="1" lang="ko-KR" altLang="en-US" sz="2400" dirty="0"/>
              <a:t> </a:t>
            </a:r>
            <a:r>
              <a:rPr kumimoji="1" lang="ko-KR" altLang="en-US" sz="2400" dirty="0" err="1"/>
              <a:t>디플로이먼트</a:t>
            </a:r>
            <a:r>
              <a:rPr kumimoji="1" lang="en-US" altLang="ko-KR" sz="2400" dirty="0"/>
              <a:t>,</a:t>
            </a:r>
            <a:r>
              <a:rPr kumimoji="1" lang="ko-KR" altLang="en-US" sz="2400" dirty="0"/>
              <a:t> </a:t>
            </a:r>
            <a:r>
              <a:rPr kumimoji="1" lang="ko-KR" altLang="en-US" sz="2400" dirty="0" err="1"/>
              <a:t>레플리카세트</a:t>
            </a:r>
            <a:r>
              <a:rPr kumimoji="1" lang="ko-KR" altLang="en-US" sz="2400" dirty="0"/>
              <a:t> 등을 </a:t>
            </a:r>
            <a:r>
              <a:rPr kumimoji="1" lang="en-US" altLang="ko-KR" sz="2400" dirty="0"/>
              <a:t>‘</a:t>
            </a:r>
            <a:r>
              <a:rPr kumimoji="1" lang="ko-KR" altLang="en-US" sz="2400" dirty="0"/>
              <a:t>리소스</a:t>
            </a:r>
            <a:r>
              <a:rPr kumimoji="1" lang="en-US" altLang="ko-KR" sz="2400" dirty="0"/>
              <a:t>’</a:t>
            </a:r>
            <a:r>
              <a:rPr kumimoji="1" lang="ko-KR" altLang="en-US" sz="2400" dirty="0"/>
              <a:t> </a:t>
            </a:r>
            <a:r>
              <a:rPr kumimoji="1" lang="ko-KR" altLang="en-US" sz="2400" dirty="0" err="1"/>
              <a:t>라고</a:t>
            </a:r>
            <a:r>
              <a:rPr kumimoji="1" lang="ko-KR" altLang="en-US" sz="2400" dirty="0"/>
              <a:t> 한다</a:t>
            </a:r>
            <a:r>
              <a:rPr kumimoji="1" lang="en-US" altLang="ko-KR" sz="2400" dirty="0"/>
              <a:t>.</a:t>
            </a:r>
          </a:p>
          <a:p>
            <a:r>
              <a:rPr kumimoji="1" lang="ko-KR" altLang="en-US" sz="2400" dirty="0"/>
              <a:t>리소스는 다음과 같이 </a:t>
            </a:r>
            <a:r>
              <a:rPr kumimoji="1" lang="en-US" altLang="ko-KR" sz="2400" dirty="0"/>
              <a:t>50</a:t>
            </a:r>
            <a:r>
              <a:rPr kumimoji="1" lang="ko-KR" altLang="en-US" sz="2400" dirty="0"/>
              <a:t>여종 있다</a:t>
            </a:r>
            <a:r>
              <a:rPr kumimoji="1" lang="en-US" altLang="ko-KR" sz="2400" dirty="0"/>
              <a:t>.</a:t>
            </a:r>
            <a:endParaRPr kumimoji="1" lang="ko-KR" altLang="en-US" sz="2400" dirty="0"/>
          </a:p>
        </p:txBody>
      </p:sp>
      <p:pic>
        <p:nvPicPr>
          <p:cNvPr id="5" name="그림 4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F83FEEA3-B0A5-09A5-A344-E95F4854FF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690688"/>
            <a:ext cx="4826049" cy="4217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141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3C6984-95F2-393E-BB70-6B38F3A475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err="1"/>
              <a:t>쿠버네티스</a:t>
            </a:r>
            <a:r>
              <a:rPr kumimoji="1" lang="ko-KR" altLang="en-US" dirty="0"/>
              <a:t> 용어 정리</a:t>
            </a:r>
          </a:p>
        </p:txBody>
      </p:sp>
      <p:pic>
        <p:nvPicPr>
          <p:cNvPr id="5" name="내용 개체 틀 4" descr="텍스트, 스크린샷, 도표, 디자인이(가) 표시된 사진&#10;&#10;자동 생성된 설명">
            <a:extLst>
              <a:ext uri="{FF2B5EF4-FFF2-40B4-BE49-F238E27FC236}">
                <a16:creationId xmlns:a16="http://schemas.microsoft.com/office/drawing/2014/main" id="{0C3E9490-B0E7-BC7A-564B-184E59BE5E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57903" y="1485394"/>
            <a:ext cx="8476194" cy="4786472"/>
          </a:xfrm>
        </p:spPr>
      </p:pic>
    </p:spTree>
    <p:extLst>
      <p:ext uri="{BB962C8B-B14F-4D97-AF65-F5344CB8AC3E}">
        <p14:creationId xmlns:p14="http://schemas.microsoft.com/office/powerpoint/2010/main" val="34050734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01DB5C-EBFF-488C-786F-AB7E7B855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오브젝트와 인스턴스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D62E58D-610B-7FF7-4CF0-1327B3229D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290122"/>
          </a:xfrm>
        </p:spPr>
        <p:txBody>
          <a:bodyPr>
            <a:normAutofit fontScale="70000" lnSpcReduction="20000"/>
          </a:bodyPr>
          <a:lstStyle/>
          <a:p>
            <a:pPr>
              <a:buFont typeface="+mj-lt"/>
              <a:buAutoNum type="arabicPeriod"/>
            </a:pPr>
            <a:r>
              <a:rPr lang="ko-KR" altLang="en-US" sz="2000" b="1" dirty="0"/>
              <a:t>오브젝트란</a:t>
            </a:r>
            <a:r>
              <a:rPr lang="en-US" altLang="ko-KR" sz="2000" b="1" dirty="0"/>
              <a:t>?</a:t>
            </a:r>
            <a:endParaRPr lang="ko-KR" altLang="en-US" sz="2000" dirty="0"/>
          </a:p>
          <a:p>
            <a:pPr marL="742950" lvl="1" indent="-285750">
              <a:buFont typeface="+mj-lt"/>
              <a:buAutoNum type="arabicPeriod"/>
            </a:pPr>
            <a:r>
              <a:rPr lang="ko-KR" altLang="en-US" sz="1800" dirty="0" err="1"/>
              <a:t>파드</a:t>
            </a:r>
            <a:r>
              <a:rPr lang="en-US" altLang="ko-KR" sz="1800" dirty="0"/>
              <a:t>, </a:t>
            </a:r>
            <a:r>
              <a:rPr lang="ko-KR" altLang="en-US" sz="1800" dirty="0"/>
              <a:t>서비스</a:t>
            </a:r>
            <a:r>
              <a:rPr lang="en-US" altLang="ko-KR" sz="1800" dirty="0"/>
              <a:t>, </a:t>
            </a:r>
            <a:r>
              <a:rPr lang="ko-KR" altLang="en-US" sz="1800" dirty="0" err="1"/>
              <a:t>레플리카</a:t>
            </a:r>
            <a:r>
              <a:rPr lang="en-US" altLang="ko-KR" sz="1800" dirty="0"/>
              <a:t>, </a:t>
            </a:r>
            <a:r>
              <a:rPr lang="ko-KR" altLang="en-US" sz="1800" dirty="0" err="1"/>
              <a:t>디플로이먼트</a:t>
            </a:r>
            <a:r>
              <a:rPr lang="ko-KR" altLang="en-US" sz="1800" dirty="0"/>
              <a:t> 등은 각각 </a:t>
            </a:r>
            <a:r>
              <a:rPr lang="en-US" altLang="ko-KR" sz="1800" dirty="0"/>
              <a:t>"</a:t>
            </a:r>
            <a:r>
              <a:rPr lang="ko-KR" altLang="en-US" sz="1800" dirty="0" err="1"/>
              <a:t>파드</a:t>
            </a:r>
            <a:r>
              <a:rPr lang="ko-KR" altLang="en-US" sz="1800" dirty="0"/>
              <a:t> 오브젝트</a:t>
            </a:r>
            <a:r>
              <a:rPr lang="en-US" altLang="ko-KR" sz="1800" dirty="0"/>
              <a:t>", "</a:t>
            </a:r>
            <a:r>
              <a:rPr lang="ko-KR" altLang="en-US" sz="1800" dirty="0"/>
              <a:t>서비스 오브젝트</a:t>
            </a:r>
            <a:r>
              <a:rPr lang="en-US" altLang="ko-KR" sz="1800" dirty="0"/>
              <a:t>"</a:t>
            </a:r>
            <a:r>
              <a:rPr lang="ko-KR" altLang="en-US" sz="1800" dirty="0"/>
              <a:t>와 같이 </a:t>
            </a:r>
            <a:r>
              <a:rPr lang="en-US" altLang="ko-KR" sz="1800" dirty="0"/>
              <a:t>"</a:t>
            </a:r>
            <a:r>
              <a:rPr lang="en" altLang="ko-KR" sz="1800" dirty="0"/>
              <a:t>OO </a:t>
            </a:r>
            <a:r>
              <a:rPr lang="ko-KR" altLang="en-US" sz="1800" dirty="0"/>
              <a:t>오브젝트</a:t>
            </a:r>
            <a:r>
              <a:rPr lang="en-US" altLang="ko-KR" sz="1800" dirty="0"/>
              <a:t>"</a:t>
            </a:r>
            <a:r>
              <a:rPr lang="ko-KR" altLang="en-US" sz="1800" dirty="0" err="1"/>
              <a:t>라고</a:t>
            </a:r>
            <a:r>
              <a:rPr lang="ko-KR" altLang="en-US" sz="1800" dirty="0"/>
              <a:t> 불립니다</a:t>
            </a:r>
            <a:r>
              <a:rPr lang="en-US" altLang="ko-KR" sz="1800" dirty="0"/>
              <a:t>.</a:t>
            </a:r>
          </a:p>
          <a:p>
            <a:pPr marL="742950" lvl="1" indent="-285750">
              <a:buFont typeface="+mj-lt"/>
              <a:buAutoNum type="arabicPeriod"/>
            </a:pPr>
            <a:r>
              <a:rPr lang="ko-KR" altLang="en-US" sz="1800" dirty="0"/>
              <a:t>이러한 오브젝트는 </a:t>
            </a:r>
            <a:r>
              <a:rPr lang="ko-KR" altLang="en-US" sz="1800" dirty="0" err="1"/>
              <a:t>쿠버네티스의</a:t>
            </a:r>
            <a:r>
              <a:rPr lang="ko-KR" altLang="en-US" sz="1800" dirty="0"/>
              <a:t> 정의 파일에 기록되고</a:t>
            </a:r>
            <a:r>
              <a:rPr lang="en-US" altLang="ko-KR" sz="1800" dirty="0"/>
              <a:t>, </a:t>
            </a:r>
            <a:r>
              <a:rPr lang="en" altLang="ko-KR" sz="1800" dirty="0" err="1"/>
              <a:t>etcd</a:t>
            </a:r>
            <a:r>
              <a:rPr lang="en" altLang="ko-KR" sz="1800" dirty="0"/>
              <a:t> </a:t>
            </a:r>
            <a:r>
              <a:rPr lang="ko-KR" altLang="en-US" sz="1800" dirty="0"/>
              <a:t>데이터베이스에 등록되어 관리됩니다</a:t>
            </a:r>
            <a:r>
              <a:rPr lang="en-US" altLang="ko-KR" sz="1800" dirty="0"/>
              <a:t>.</a:t>
            </a:r>
          </a:p>
          <a:p>
            <a:pPr>
              <a:buFont typeface="+mj-lt"/>
              <a:buAutoNum type="arabicPeriod"/>
            </a:pPr>
            <a:r>
              <a:rPr lang="ko-KR" altLang="en-US" sz="2000" b="1" dirty="0" err="1"/>
              <a:t>인스턴스란</a:t>
            </a:r>
            <a:r>
              <a:rPr lang="en-US" altLang="ko-KR" sz="2000" b="1" dirty="0"/>
              <a:t>?</a:t>
            </a:r>
            <a:endParaRPr lang="ko-KR" altLang="en-US" sz="2000" dirty="0"/>
          </a:p>
          <a:p>
            <a:pPr marL="742950" lvl="1" indent="-285750">
              <a:buFont typeface="+mj-lt"/>
              <a:buAutoNum type="arabicPeriod"/>
            </a:pPr>
            <a:r>
              <a:rPr lang="ko-KR" altLang="en-US" sz="1800" dirty="0"/>
              <a:t>쿠버네티스는 정의 파일에 따라 </a:t>
            </a:r>
            <a:r>
              <a:rPr lang="en" altLang="ko-KR" sz="1800" dirty="0" err="1"/>
              <a:t>etcd</a:t>
            </a:r>
            <a:r>
              <a:rPr lang="ko-KR" altLang="en-US" sz="1800" dirty="0" err="1"/>
              <a:t>에</a:t>
            </a:r>
            <a:r>
              <a:rPr lang="ko-KR" altLang="en-US" sz="1800" dirty="0"/>
              <a:t> 등록된 오브젝트 정보를 기반으로 실제 </a:t>
            </a:r>
            <a:r>
              <a:rPr lang="ko-KR" altLang="en-US" sz="1800" dirty="0" err="1"/>
              <a:t>파드나</a:t>
            </a:r>
            <a:r>
              <a:rPr lang="ko-KR" altLang="en-US" sz="1800" dirty="0"/>
              <a:t> 서비스를 생성합니다</a:t>
            </a:r>
            <a:r>
              <a:rPr lang="en-US" altLang="ko-KR" sz="1800" dirty="0"/>
              <a:t>. </a:t>
            </a:r>
            <a:r>
              <a:rPr lang="ko-KR" altLang="en-US" sz="1800" dirty="0"/>
              <a:t>이 실제로 생성된 것을 </a:t>
            </a:r>
            <a:r>
              <a:rPr lang="en-US" altLang="ko-KR" sz="1800" dirty="0"/>
              <a:t>"</a:t>
            </a:r>
            <a:r>
              <a:rPr lang="ko-KR" altLang="en-US" sz="1800" dirty="0"/>
              <a:t>인스턴스</a:t>
            </a:r>
            <a:r>
              <a:rPr lang="en-US" altLang="ko-KR" sz="1800" dirty="0"/>
              <a:t>"</a:t>
            </a:r>
            <a:r>
              <a:rPr lang="ko-KR" altLang="en-US" sz="1800" dirty="0" err="1"/>
              <a:t>라고</a:t>
            </a:r>
            <a:r>
              <a:rPr lang="ko-KR" altLang="en-US" sz="1800" dirty="0"/>
              <a:t> 부릅니다</a:t>
            </a:r>
            <a:r>
              <a:rPr lang="en-US" altLang="ko-KR" sz="1800" dirty="0"/>
              <a:t>.</a:t>
            </a:r>
          </a:p>
          <a:p>
            <a:pPr marL="742950" lvl="1" indent="-285750">
              <a:buFont typeface="+mj-lt"/>
              <a:buAutoNum type="arabicPeriod"/>
            </a:pPr>
            <a:r>
              <a:rPr lang="ko-KR" altLang="en-US" sz="1800" dirty="0"/>
              <a:t>데이터베이스에 저장된 오브젝트 정보는 인스턴스의 설계도와 같은 역할을 합니다</a:t>
            </a:r>
            <a:r>
              <a:rPr lang="en-US" altLang="ko-KR" sz="1800" dirty="0"/>
              <a:t>.</a:t>
            </a:r>
          </a:p>
          <a:p>
            <a:pPr>
              <a:buFont typeface="+mj-lt"/>
              <a:buAutoNum type="arabicPeriod"/>
            </a:pPr>
            <a:r>
              <a:rPr lang="ko-KR" altLang="en-US" sz="2000" b="1" dirty="0"/>
              <a:t>전체 과정 요약</a:t>
            </a:r>
            <a:endParaRPr lang="ko-KR" altLang="en-US" sz="2000" dirty="0"/>
          </a:p>
          <a:p>
            <a:pPr marL="742950" lvl="1" indent="-285750">
              <a:buFont typeface="+mj-lt"/>
              <a:buAutoNum type="arabicPeriod"/>
            </a:pPr>
            <a:r>
              <a:rPr lang="ko-KR" altLang="en-US" sz="1800" dirty="0"/>
              <a:t>정의 파일에 설정된 오브젝트 정보는 </a:t>
            </a:r>
            <a:r>
              <a:rPr lang="en" altLang="ko-KR" sz="1800" dirty="0" err="1"/>
              <a:t>etcd</a:t>
            </a:r>
            <a:r>
              <a:rPr lang="ko-KR" altLang="en-US" sz="1800" dirty="0" err="1"/>
              <a:t>에</a:t>
            </a:r>
            <a:r>
              <a:rPr lang="ko-KR" altLang="en-US" sz="1800" dirty="0"/>
              <a:t> 저장됩니다</a:t>
            </a:r>
            <a:r>
              <a:rPr lang="en-US" altLang="ko-KR" sz="1800" dirty="0"/>
              <a:t>.</a:t>
            </a:r>
          </a:p>
          <a:p>
            <a:pPr marL="742950" lvl="1" indent="-285750">
              <a:buFont typeface="+mj-lt"/>
              <a:buAutoNum type="arabicPeriod"/>
            </a:pPr>
            <a:r>
              <a:rPr lang="ko-KR" altLang="en-US" sz="1800" dirty="0"/>
              <a:t>쿠버네티스는 이 정보를 바탕으로 인스턴스를 실제로 생성합니다</a:t>
            </a:r>
            <a:r>
              <a:rPr lang="en-US" altLang="ko-KR" sz="1800" dirty="0"/>
              <a:t>.</a:t>
            </a:r>
          </a:p>
        </p:txBody>
      </p:sp>
      <p:pic>
        <p:nvPicPr>
          <p:cNvPr id="5" name="그림 4" descr="텍스트, 스크린샷, 도표, 폰트이(가) 표시된 사진&#10;&#10;자동 생성된 설명">
            <a:extLst>
              <a:ext uri="{FF2B5EF4-FFF2-40B4-BE49-F238E27FC236}">
                <a16:creationId xmlns:a16="http://schemas.microsoft.com/office/drawing/2014/main" id="{0E488614-7354-C368-ADC5-5D4E95F33A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6347" y="4115747"/>
            <a:ext cx="5308654" cy="2081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7634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BB0353-4975-C90E-E32F-9DB1C13724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sz="3600" dirty="0"/>
              <a:t>서버 한 대로도 </a:t>
            </a:r>
            <a:r>
              <a:rPr kumimoji="1" lang="ko-KR" altLang="en-US" sz="3600" dirty="0" err="1"/>
              <a:t>쿠버네티스를</a:t>
            </a:r>
            <a:r>
              <a:rPr kumimoji="1" lang="ko-KR" altLang="en-US" sz="3600" dirty="0"/>
              <a:t> 사용할 수 있을까</a:t>
            </a:r>
            <a:r>
              <a:rPr kumimoji="1" lang="en-US" altLang="ko-KR" sz="3600" dirty="0"/>
              <a:t>?</a:t>
            </a:r>
            <a:endParaRPr kumimoji="1" lang="ko-KR" altLang="en-US" sz="36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33BAC9B-3E8F-7A59-0FE5-0DDC7E91E4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+mj-lt"/>
              <a:buAutoNum type="arabicPeriod"/>
            </a:pPr>
            <a:r>
              <a:rPr lang="ko-KR" altLang="en-US" sz="2000" b="1" dirty="0" err="1"/>
              <a:t>쿠버네티스의</a:t>
            </a:r>
            <a:r>
              <a:rPr lang="ko-KR" altLang="en-US" sz="2000" b="1" dirty="0"/>
              <a:t> 필요성</a:t>
            </a:r>
            <a:r>
              <a:rPr lang="en-US" altLang="ko-KR" sz="2000" dirty="0"/>
              <a:t>:</a:t>
            </a:r>
          </a:p>
          <a:p>
            <a:pPr marL="742950" lvl="1" indent="-285750">
              <a:buFont typeface="+mj-lt"/>
              <a:buAutoNum type="arabicPeriod"/>
            </a:pPr>
            <a:r>
              <a:rPr lang="ko-KR" altLang="en-US" sz="1800" dirty="0"/>
              <a:t>쿠버네티스는 대규모 서비스에서 여러 대의 서버를 관리하고 자동화된 관리를 가능하게 해주기 때문에 주로 사용됩니다</a:t>
            </a:r>
            <a:r>
              <a:rPr lang="en-US" altLang="ko-KR" sz="1800" dirty="0"/>
              <a:t>.</a:t>
            </a:r>
          </a:p>
          <a:p>
            <a:pPr marL="742950" lvl="1" indent="-285750">
              <a:buFont typeface="+mj-lt"/>
              <a:buAutoNum type="arabicPeriod"/>
            </a:pPr>
            <a:r>
              <a:rPr lang="ko-KR" altLang="en-US" sz="1800" dirty="0"/>
              <a:t>하지만 소규모 서비스에서도 쿠버네티스는 유용할 수 있습니다</a:t>
            </a:r>
            <a:r>
              <a:rPr lang="en-US" altLang="ko-KR" sz="1800" dirty="0"/>
              <a:t>. </a:t>
            </a:r>
            <a:r>
              <a:rPr lang="ko-KR" altLang="en-US" sz="1800" dirty="0"/>
              <a:t>장애가 발생해도 자동으로 </a:t>
            </a:r>
            <a:r>
              <a:rPr lang="ko-KR" altLang="en-US" sz="1800" dirty="0" err="1"/>
              <a:t>파드를</a:t>
            </a:r>
            <a:r>
              <a:rPr lang="ko-KR" altLang="en-US" sz="1800" dirty="0"/>
              <a:t> 생성해 대체하기 때문에 관리가 </a:t>
            </a:r>
            <a:r>
              <a:rPr lang="ko-KR" altLang="en-US" sz="1800" dirty="0" err="1"/>
              <a:t>편리해집니다</a:t>
            </a:r>
            <a:r>
              <a:rPr lang="en-US" altLang="ko-KR" sz="1800" dirty="0"/>
              <a:t>.</a:t>
            </a:r>
          </a:p>
          <a:p>
            <a:pPr>
              <a:buFont typeface="+mj-lt"/>
              <a:buAutoNum type="arabicPeriod"/>
            </a:pPr>
            <a:r>
              <a:rPr lang="ko-KR" altLang="en-US" sz="2000" b="1" dirty="0"/>
              <a:t>소규모 서비스에서의 장점</a:t>
            </a:r>
            <a:r>
              <a:rPr lang="en-US" altLang="ko-KR" sz="2000" dirty="0"/>
              <a:t>:</a:t>
            </a:r>
          </a:p>
          <a:p>
            <a:pPr marL="742950" lvl="1" indent="-285750">
              <a:buFont typeface="+mj-lt"/>
              <a:buAutoNum type="arabicPeriod"/>
            </a:pPr>
            <a:r>
              <a:rPr lang="ko-KR" altLang="en-US" sz="1800" dirty="0"/>
              <a:t>설정만 잘 되어 있으면</a:t>
            </a:r>
            <a:r>
              <a:rPr lang="en-US" altLang="ko-KR" sz="1800" dirty="0"/>
              <a:t>, </a:t>
            </a:r>
            <a:r>
              <a:rPr lang="ko-KR" altLang="en-US" sz="1800" dirty="0"/>
              <a:t>소규모 서비스에서도 쿠버네티스는 유용하며</a:t>
            </a:r>
            <a:r>
              <a:rPr lang="en-US" altLang="ko-KR" sz="1800" dirty="0"/>
              <a:t>, </a:t>
            </a:r>
            <a:r>
              <a:rPr lang="ko-KR" altLang="en-US" sz="1800" dirty="0"/>
              <a:t>관리가 극대화될 수 있습니다</a:t>
            </a:r>
            <a:r>
              <a:rPr lang="en-US" altLang="ko-KR" sz="1800" dirty="0"/>
              <a:t>. </a:t>
            </a:r>
            <a:r>
              <a:rPr lang="ko-KR" altLang="en-US" sz="1800" dirty="0"/>
              <a:t>특히 클라우드 환경에서는 이러한 자동화 기능이 매우 편리합니다</a:t>
            </a:r>
            <a:r>
              <a:rPr lang="en-US" altLang="ko-KR" sz="1800" dirty="0"/>
              <a:t>.</a:t>
            </a:r>
          </a:p>
          <a:p>
            <a:pPr>
              <a:buFont typeface="+mj-lt"/>
              <a:buAutoNum type="arabicPeriod"/>
            </a:pPr>
            <a:r>
              <a:rPr lang="ko-KR" altLang="en-US" sz="2000" b="1" dirty="0"/>
              <a:t>표준화된 환경 제공</a:t>
            </a:r>
            <a:r>
              <a:rPr lang="en-US" altLang="ko-KR" sz="2000" dirty="0"/>
              <a:t>:</a:t>
            </a:r>
          </a:p>
          <a:p>
            <a:pPr marL="742950" lvl="1" indent="-285750">
              <a:buFont typeface="+mj-lt"/>
              <a:buAutoNum type="arabicPeriod"/>
            </a:pPr>
            <a:r>
              <a:rPr lang="ko-KR" altLang="en-US" sz="1800" dirty="0"/>
              <a:t>쿠버네티스는 표준화된 컨테이너 실행 환경을 제공하기 때문에</a:t>
            </a:r>
            <a:r>
              <a:rPr lang="en-US" altLang="ko-KR" sz="1800" dirty="0"/>
              <a:t>, </a:t>
            </a:r>
            <a:r>
              <a:rPr lang="ko-KR" altLang="en-US" sz="1800" dirty="0"/>
              <a:t>시스템의 일관성을 유지하면서 쉽게 설정 정보를 배포할 수 있습니다</a:t>
            </a:r>
            <a:r>
              <a:rPr lang="en-US" altLang="ko-KR" sz="1800" dirty="0"/>
              <a:t>.</a:t>
            </a:r>
          </a:p>
          <a:p>
            <a:pPr marL="742950" lvl="1" indent="-285750">
              <a:buFont typeface="+mj-lt"/>
              <a:buAutoNum type="arabicPeriod"/>
            </a:pPr>
            <a:r>
              <a:rPr lang="ko-KR" altLang="en-US" sz="1800" dirty="0"/>
              <a:t>설치 후 설정이 간단하여</a:t>
            </a:r>
            <a:r>
              <a:rPr lang="en-US" altLang="ko-KR" sz="1800" dirty="0"/>
              <a:t>, </a:t>
            </a:r>
            <a:r>
              <a:rPr lang="ko-KR" altLang="en-US" sz="1800" dirty="0"/>
              <a:t>복잡한 시스템에서도 유용합니다</a:t>
            </a:r>
            <a:r>
              <a:rPr lang="en-US" altLang="ko-KR" sz="1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115680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0D673A-278B-0BEB-2B8E-83D9BD5CD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err="1"/>
              <a:t>쿠버네티스</a:t>
            </a:r>
            <a:r>
              <a:rPr kumimoji="1" lang="ko-KR" altLang="en-US" dirty="0"/>
              <a:t> 설치 및 사용법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DCB11ED-D23C-ECEF-4DC5-233B760E16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 err="1"/>
              <a:t>쿠버네티스의</a:t>
            </a:r>
            <a:r>
              <a:rPr kumimoji="1" lang="ko-KR" altLang="en-US" dirty="0"/>
              <a:t> 종류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쿠버네티스는 클라우드 네이티브 컴퓨팅 재단</a:t>
            </a:r>
            <a:r>
              <a:rPr kumimoji="1" lang="en-US" altLang="ko-KR" dirty="0"/>
              <a:t>(Cloud Native Computing Foundation, CNCF)</a:t>
            </a:r>
            <a:r>
              <a:rPr kumimoji="1" lang="ko-KR" altLang="en-US" dirty="0"/>
              <a:t>에서 제정한 표준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본래 구글에서 개발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CNCF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조직</a:t>
            </a:r>
            <a:r>
              <a:rPr kumimoji="1" lang="en-US" altLang="ko-KR" dirty="0"/>
              <a:t>,</a:t>
            </a:r>
            <a:r>
              <a:rPr kumimoji="1" lang="ko-KR" altLang="en-US" dirty="0"/>
              <a:t> 여기에 </a:t>
            </a:r>
            <a:r>
              <a:rPr kumimoji="1" lang="ko-KR" altLang="en-US" dirty="0" err="1"/>
              <a:t>쿠버네티스</a:t>
            </a:r>
            <a:r>
              <a:rPr kumimoji="1" lang="ko-KR" altLang="en-US" dirty="0"/>
              <a:t> 기부</a:t>
            </a:r>
            <a:r>
              <a:rPr kumimoji="1" lang="en-US" altLang="ko-KR" dirty="0"/>
              <a:t>,</a:t>
            </a:r>
            <a:r>
              <a:rPr kumimoji="1" lang="ko-KR" altLang="en-US" dirty="0"/>
              <a:t> 오픈 소스로 개발</a:t>
            </a:r>
            <a:r>
              <a:rPr kumimoji="1" lang="en-US" altLang="ko-KR" dirty="0"/>
              <a:t>,</a:t>
            </a:r>
            <a:r>
              <a:rPr kumimoji="1" lang="ko-KR" altLang="en-US" dirty="0"/>
              <a:t> 급속하게 보급</a:t>
            </a:r>
            <a:endParaRPr kumimoji="1" lang="en-US" altLang="ko-KR" dirty="0"/>
          </a:p>
          <a:p>
            <a:pPr lvl="1"/>
            <a:r>
              <a:rPr kumimoji="1" lang="en-US" altLang="ko-KR" dirty="0"/>
              <a:t>AWS, Azure, GCP</a:t>
            </a:r>
            <a:r>
              <a:rPr kumimoji="1" lang="ko-KR" altLang="en-US" dirty="0"/>
              <a:t> 같은 클라우드 서비스에서 자사 서비스에 맞는 </a:t>
            </a:r>
            <a:r>
              <a:rPr kumimoji="1" lang="ko-KR" altLang="en-US" dirty="0" err="1"/>
              <a:t>커스텀된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쿠버네티스</a:t>
            </a:r>
            <a:r>
              <a:rPr kumimoji="1" lang="ko-KR" altLang="en-US" dirty="0"/>
              <a:t> 제공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7420951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텍스트, 스크린샷, 도표, 디자인이(가) 표시된 사진&#10;&#10;자동 생성된 설명">
            <a:extLst>
              <a:ext uri="{FF2B5EF4-FFF2-40B4-BE49-F238E27FC236}">
                <a16:creationId xmlns:a16="http://schemas.microsoft.com/office/drawing/2014/main" id="{DF964600-3161-3AB5-54FE-AB57E0CF2B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3533" y="1690688"/>
            <a:ext cx="5580241" cy="3036307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95FCBA4C-7963-7DA8-C072-EED9CED069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err="1"/>
              <a:t>쿠버네티스란</a:t>
            </a:r>
            <a:r>
              <a:rPr kumimoji="1" lang="en-US" altLang="ko-KR" dirty="0"/>
              <a:t>?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B3E8814-0D01-5989-8D32-0A90751F89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5395332" cy="3772287"/>
          </a:xfrm>
        </p:spPr>
        <p:txBody>
          <a:bodyPr>
            <a:normAutofit/>
          </a:bodyPr>
          <a:lstStyle/>
          <a:p>
            <a:r>
              <a:rPr kumimoji="1" lang="ko-KR" altLang="en-US" sz="2000" dirty="0" err="1"/>
              <a:t>쿠버네티스</a:t>
            </a:r>
            <a:r>
              <a:rPr kumimoji="1" lang="en-US" altLang="ko-KR" sz="2000" dirty="0"/>
              <a:t>(Kubernetes)</a:t>
            </a:r>
            <a:r>
              <a:rPr kumimoji="1" lang="ko-KR" altLang="en-US" sz="2000" dirty="0"/>
              <a:t>는 컨테이너 오케스트레이션 도구</a:t>
            </a:r>
            <a:endParaRPr kumimoji="1" lang="en-US" altLang="ko-KR" sz="2000" dirty="0"/>
          </a:p>
          <a:p>
            <a:pPr lvl="1"/>
            <a:r>
              <a:rPr kumimoji="1" lang="ko-KR" altLang="en-US" sz="1800" dirty="0"/>
              <a:t>컨테이너 오케스트레이션이란</a:t>
            </a:r>
            <a:r>
              <a:rPr kumimoji="1" lang="en-US" altLang="ko-KR" sz="1800" dirty="0"/>
              <a:t>,</a:t>
            </a:r>
            <a:r>
              <a:rPr kumimoji="1" lang="ko-KR" altLang="en-US" sz="1800" dirty="0"/>
              <a:t> 시스템 전체를 통과하고 복수의 컨테이너를 관리하는 일</a:t>
            </a:r>
            <a:endParaRPr kumimoji="1" lang="en-US" altLang="ko-KR" sz="1800" dirty="0"/>
          </a:p>
          <a:p>
            <a:r>
              <a:rPr kumimoji="1" lang="ko-KR" altLang="en-US" sz="2000" dirty="0" err="1"/>
              <a:t>쿠버네티스를</a:t>
            </a:r>
            <a:r>
              <a:rPr kumimoji="1" lang="ko-KR" altLang="en-US" sz="2000" dirty="0"/>
              <a:t> 일반 </a:t>
            </a:r>
            <a:r>
              <a:rPr kumimoji="1" lang="ko-KR" altLang="en-US" sz="2000" dirty="0" err="1"/>
              <a:t>프로그레머가</a:t>
            </a:r>
            <a:r>
              <a:rPr kumimoji="1" lang="ko-KR" altLang="en-US" sz="2000" dirty="0"/>
              <a:t> 관리하는 일은 드물다</a:t>
            </a:r>
            <a:endParaRPr kumimoji="1" lang="en-US" altLang="ko-KR" sz="2000" dirty="0"/>
          </a:p>
          <a:p>
            <a:pPr lvl="1"/>
            <a:r>
              <a:rPr kumimoji="1" lang="ko-KR" altLang="en-US" sz="1800" dirty="0" err="1"/>
              <a:t>여러개의</a:t>
            </a:r>
            <a:r>
              <a:rPr kumimoji="1" lang="ko-KR" altLang="en-US" sz="1800" dirty="0"/>
              <a:t> 서버</a:t>
            </a:r>
            <a:r>
              <a:rPr kumimoji="1" lang="en-US" altLang="ko-KR" sz="1800" dirty="0"/>
              <a:t>(=</a:t>
            </a:r>
            <a:r>
              <a:rPr kumimoji="1" lang="ko-KR" altLang="en-US" sz="1800" dirty="0"/>
              <a:t>컨테이너</a:t>
            </a:r>
            <a:r>
              <a:rPr kumimoji="1" lang="en-US" altLang="ko-KR" sz="1800" dirty="0"/>
              <a:t>),</a:t>
            </a:r>
            <a:r>
              <a:rPr kumimoji="1" lang="ko-KR" altLang="en-US" sz="1800" dirty="0"/>
              <a:t> 즉 대규모 시스템을 관리 할 일이 많지 않다</a:t>
            </a:r>
            <a:r>
              <a:rPr kumimoji="1" lang="en-US" altLang="ko-KR" sz="1800" dirty="0"/>
              <a:t>.</a:t>
            </a:r>
          </a:p>
          <a:p>
            <a:pPr lvl="1"/>
            <a:r>
              <a:rPr kumimoji="1" lang="ko-KR" altLang="en-US" sz="1800" dirty="0"/>
              <a:t>그러나</a:t>
            </a:r>
            <a:r>
              <a:rPr kumimoji="1" lang="en-US" altLang="ko-KR" sz="1800" dirty="0"/>
              <a:t>,</a:t>
            </a:r>
            <a:r>
              <a:rPr kumimoji="1" lang="ko-KR" altLang="en-US" sz="1800" dirty="0"/>
              <a:t> </a:t>
            </a:r>
            <a:r>
              <a:rPr kumimoji="1" lang="ko-KR" altLang="en-US" sz="1800" dirty="0" err="1"/>
              <a:t>쿠버네티스로</a:t>
            </a:r>
            <a:r>
              <a:rPr kumimoji="1" lang="ko-KR" altLang="en-US" sz="1800" dirty="0"/>
              <a:t> 어떤 일을 할 수 있는가에 대한 지식은 개발에 유용하다</a:t>
            </a:r>
            <a:endParaRPr kumimoji="1" lang="en-US" altLang="ko-KR" sz="1800" dirty="0"/>
          </a:p>
        </p:txBody>
      </p:sp>
    </p:spTree>
    <p:extLst>
      <p:ext uri="{BB962C8B-B14F-4D97-AF65-F5344CB8AC3E}">
        <p14:creationId xmlns:p14="http://schemas.microsoft.com/office/powerpoint/2010/main" val="24279412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03D5C5-4579-9A7F-AE03-7A3F4C235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원조 </a:t>
            </a:r>
            <a:r>
              <a:rPr kumimoji="1" lang="ko-KR" altLang="en-US" dirty="0" err="1"/>
              <a:t>쿠버네티스와</a:t>
            </a:r>
            <a:r>
              <a:rPr kumimoji="1" lang="ko-KR" altLang="en-US" dirty="0"/>
              <a:t> 클라우드 버전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03E2CF4-16D4-BFDB-0C63-BBD599664A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kumimoji="1" lang="ko-KR" altLang="en-US" dirty="0"/>
              <a:t>원조 </a:t>
            </a:r>
            <a:r>
              <a:rPr kumimoji="1" lang="ko-KR" altLang="en-US" dirty="0" err="1"/>
              <a:t>쿠버네티스를</a:t>
            </a:r>
            <a:r>
              <a:rPr kumimoji="1" lang="ko-KR" altLang="en-US" dirty="0"/>
              <a:t> 채택하는 것 자체는 꽤 흔하지만</a:t>
            </a:r>
            <a:r>
              <a:rPr kumimoji="1" lang="en-US" altLang="ko-KR" dirty="0"/>
              <a:t>,</a:t>
            </a:r>
            <a:r>
              <a:rPr kumimoji="1" lang="ko-KR" altLang="en-US" dirty="0"/>
              <a:t> 이를 </a:t>
            </a:r>
            <a:r>
              <a:rPr kumimoji="1" lang="en-US" altLang="ko-KR" dirty="0"/>
              <a:t>‘</a:t>
            </a:r>
            <a:r>
              <a:rPr kumimoji="1" lang="ko-KR" altLang="en-US" dirty="0"/>
              <a:t>직접 구축</a:t>
            </a:r>
            <a:r>
              <a:rPr kumimoji="1" lang="en-US" altLang="ko-KR" dirty="0"/>
              <a:t>’</a:t>
            </a:r>
            <a:r>
              <a:rPr kumimoji="1" lang="ko-KR" altLang="en-US" dirty="0"/>
              <a:t> 하는 것은 별개의 문제</a:t>
            </a:r>
            <a:r>
              <a:rPr kumimoji="1" lang="en-US" altLang="ko-KR" dirty="0"/>
              <a:t>,</a:t>
            </a:r>
            <a:r>
              <a:rPr kumimoji="1" lang="ko-KR" altLang="en-US" dirty="0"/>
              <a:t> 대개는 외주로 구축</a:t>
            </a:r>
            <a:endParaRPr kumimoji="1" lang="en-US" altLang="ko-KR" dirty="0"/>
          </a:p>
          <a:p>
            <a:r>
              <a:rPr kumimoji="1" lang="ko-KR" altLang="en-US" dirty="0"/>
              <a:t>서비스마다 부여되는 클러스터</a:t>
            </a:r>
            <a:r>
              <a:rPr kumimoji="1" lang="en-US" altLang="ko-KR" dirty="0"/>
              <a:t>IP</a:t>
            </a:r>
            <a:r>
              <a:rPr kumimoji="1" lang="ko-KR" altLang="en-US" dirty="0" err="1"/>
              <a:t>에</a:t>
            </a:r>
            <a:r>
              <a:rPr kumimoji="1" lang="ko-KR" altLang="en-US" dirty="0"/>
              <a:t> 로드 </a:t>
            </a:r>
            <a:r>
              <a:rPr kumimoji="1" lang="ko-KR" altLang="en-US" dirty="0" err="1"/>
              <a:t>밸런싱을</a:t>
            </a:r>
            <a:r>
              <a:rPr kumimoji="1" lang="ko-KR" altLang="en-US" dirty="0"/>
              <a:t> 적용 하려면 이를 지원하는 전용 하드웨어 하고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드라이버에도 상성 문제가 있어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‘</a:t>
            </a:r>
            <a:r>
              <a:rPr kumimoji="1" lang="ko-KR" altLang="en-US" dirty="0"/>
              <a:t>인프라 전문 업체</a:t>
            </a:r>
            <a:r>
              <a:rPr kumimoji="1" lang="en-US" altLang="ko-KR" dirty="0"/>
              <a:t>’</a:t>
            </a:r>
            <a:r>
              <a:rPr kumimoji="1" lang="ko-KR" altLang="en-US" dirty="0" err="1"/>
              <a:t>에</a:t>
            </a:r>
            <a:r>
              <a:rPr kumimoji="1" lang="ko-KR" altLang="en-US" dirty="0"/>
              <a:t> 맡길 수 밖에 없고 유지 보수도 힘들다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관련 정보도 모으기 힘들고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인하우스 </a:t>
            </a:r>
            <a:r>
              <a:rPr kumimoji="1" lang="ko-KR" altLang="en-US" dirty="0" err="1"/>
              <a:t>커스터마이닝이</a:t>
            </a:r>
            <a:r>
              <a:rPr kumimoji="1" lang="ko-KR" altLang="en-US" dirty="0"/>
              <a:t> 흔한 회사가 아닌 이상</a:t>
            </a:r>
            <a:r>
              <a:rPr kumimoji="1" lang="en-US" altLang="ko-KR" dirty="0"/>
              <a:t>,</a:t>
            </a:r>
            <a:r>
              <a:rPr kumimoji="1" lang="ko-KR" altLang="en-US" dirty="0"/>
              <a:t> 불안정한 내부 서비스를 </a:t>
            </a:r>
            <a:r>
              <a:rPr kumimoji="1" lang="ko-KR" altLang="en-US" dirty="0" err="1"/>
              <a:t>쓰느니</a:t>
            </a:r>
            <a:r>
              <a:rPr kumimoji="1" lang="ko-KR" altLang="en-US" dirty="0"/>
              <a:t> 인프라 전문 업체에 비용을 태워 맡기는 것이 낫다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일반적으로 </a:t>
            </a:r>
            <a:r>
              <a:rPr kumimoji="1" lang="en-US" altLang="ko-KR" dirty="0"/>
              <a:t>AWS </a:t>
            </a:r>
            <a:r>
              <a:rPr kumimoji="1" lang="ko-KR" altLang="en-US" dirty="0"/>
              <a:t>같은 클라우드 컴퓨팅 서비스를 사용 구축 한다</a:t>
            </a:r>
            <a:r>
              <a:rPr kumimoji="1" lang="en-US" altLang="ko-KR" dirty="0"/>
              <a:t>.</a:t>
            </a:r>
          </a:p>
          <a:p>
            <a:pPr lvl="1"/>
            <a:r>
              <a:rPr kumimoji="1" lang="en-US" altLang="ko-KR" dirty="0"/>
              <a:t>AWS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EC2</a:t>
            </a:r>
            <a:r>
              <a:rPr kumimoji="1" lang="ko-KR" altLang="en-US" dirty="0"/>
              <a:t>나 </a:t>
            </a:r>
            <a:r>
              <a:rPr kumimoji="1" lang="en-US" altLang="ko-KR" dirty="0" err="1"/>
              <a:t>Fargate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워커 노드로 사용하고 </a:t>
            </a:r>
            <a:r>
              <a:rPr kumimoji="1" lang="en-US" altLang="ko-KR" dirty="0"/>
              <a:t>EKS</a:t>
            </a:r>
            <a:r>
              <a:rPr kumimoji="1" lang="ko-KR" altLang="en-US" dirty="0"/>
              <a:t>로 관리</a:t>
            </a:r>
          </a:p>
        </p:txBody>
      </p:sp>
    </p:spTree>
    <p:extLst>
      <p:ext uri="{BB962C8B-B14F-4D97-AF65-F5344CB8AC3E}">
        <p14:creationId xmlns:p14="http://schemas.microsoft.com/office/powerpoint/2010/main" val="15700929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D3F0E9-B9F1-8C16-A9E9-7569DC4DD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sz="3600" dirty="0"/>
              <a:t>험난한 길의 구세주</a:t>
            </a:r>
            <a:r>
              <a:rPr kumimoji="1" lang="en-US" altLang="ko-KR" sz="3600" dirty="0"/>
              <a:t>!</a:t>
            </a:r>
            <a:r>
              <a:rPr kumimoji="1" lang="ko-KR" altLang="en-US" sz="3600" dirty="0"/>
              <a:t> 도커 데스크톱과 </a:t>
            </a:r>
            <a:r>
              <a:rPr kumimoji="1" lang="en-US" altLang="ko-KR" sz="3600" dirty="0" err="1"/>
              <a:t>Minikube</a:t>
            </a:r>
            <a:endParaRPr kumimoji="1" lang="ko-KR" altLang="en-US" sz="36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A83B0B1-8636-CD7B-E6B0-C1168E20CD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175917" cy="4351338"/>
          </a:xfrm>
        </p:spPr>
        <p:txBody>
          <a:bodyPr>
            <a:normAutofit/>
          </a:bodyPr>
          <a:lstStyle/>
          <a:p>
            <a:r>
              <a:rPr kumimoji="1" lang="ko-KR" altLang="en-US" sz="1800" dirty="0"/>
              <a:t>윈도우와 맥에서는 도커 데스크탑</a:t>
            </a:r>
            <a:r>
              <a:rPr kumimoji="1" lang="en-US" altLang="ko-KR" sz="1800" dirty="0"/>
              <a:t>,</a:t>
            </a:r>
            <a:r>
              <a:rPr kumimoji="1" lang="ko-KR" altLang="en-US" sz="1800" dirty="0"/>
              <a:t> 리눅스에서는 </a:t>
            </a:r>
            <a:r>
              <a:rPr kumimoji="1" lang="en-US" altLang="ko-KR" sz="1800" dirty="0" err="1"/>
              <a:t>Minikube</a:t>
            </a:r>
            <a:r>
              <a:rPr kumimoji="1" lang="ko-KR" altLang="en-US" sz="1800" dirty="0"/>
              <a:t> 사용</a:t>
            </a:r>
            <a:endParaRPr kumimoji="1" lang="en-US" altLang="ko-KR" sz="1800" dirty="0"/>
          </a:p>
          <a:p>
            <a:r>
              <a:rPr kumimoji="1" lang="ko-KR" altLang="en-US" sz="1800" dirty="0"/>
              <a:t>서버 한대에 마스터와 워커 노드 모두 구축 </a:t>
            </a:r>
            <a:endParaRPr kumimoji="1" lang="en-US" altLang="ko-KR" sz="1800" dirty="0"/>
          </a:p>
          <a:p>
            <a:r>
              <a:rPr kumimoji="1" lang="ko-KR" altLang="en-US" sz="1800" dirty="0"/>
              <a:t>그러나 이 것은 모두 학습 용</a:t>
            </a:r>
            <a:r>
              <a:rPr kumimoji="1" lang="en-US" altLang="ko-KR" sz="1800" dirty="0"/>
              <a:t>,</a:t>
            </a:r>
            <a:r>
              <a:rPr kumimoji="1" lang="ko-KR" altLang="en-US" sz="1800" dirty="0"/>
              <a:t> 안정성과 대규모</a:t>
            </a:r>
            <a:r>
              <a:rPr kumimoji="1" lang="en-US" altLang="ko-KR" sz="1800" dirty="0"/>
              <a:t>,</a:t>
            </a:r>
            <a:r>
              <a:rPr kumimoji="1" lang="ko-KR" altLang="en-US" sz="1800" dirty="0"/>
              <a:t> 대용량 시스템에 사용하는 </a:t>
            </a:r>
            <a:r>
              <a:rPr kumimoji="1" lang="ko-KR" altLang="en-US" sz="1800" dirty="0" err="1"/>
              <a:t>쿠버네티스와</a:t>
            </a:r>
            <a:r>
              <a:rPr kumimoji="1" lang="ko-KR" altLang="en-US" sz="1800" dirty="0"/>
              <a:t> 명령어를 안다고 동일한 것은 아니다</a:t>
            </a:r>
            <a:r>
              <a:rPr kumimoji="1" lang="en-US" altLang="ko-KR" sz="1800" dirty="0"/>
              <a:t>.</a:t>
            </a:r>
          </a:p>
          <a:p>
            <a:r>
              <a:rPr kumimoji="1" lang="ko-KR" altLang="en-US" sz="1800" dirty="0"/>
              <a:t>실제 </a:t>
            </a:r>
            <a:r>
              <a:rPr kumimoji="1" lang="ko-KR" altLang="en-US" sz="1800" dirty="0" err="1"/>
              <a:t>쿠버네티스를</a:t>
            </a:r>
            <a:r>
              <a:rPr kumimoji="1" lang="ko-KR" altLang="en-US" sz="1800" dirty="0"/>
              <a:t> 배우는 것은 험난 하다</a:t>
            </a:r>
            <a:r>
              <a:rPr kumimoji="1" lang="en-US" altLang="ko-KR" sz="1800" dirty="0"/>
              <a:t>.</a:t>
            </a:r>
            <a:r>
              <a:rPr kumimoji="1" lang="ko-KR" altLang="en-US" sz="1800" dirty="0"/>
              <a:t> 우선 명령어</a:t>
            </a:r>
            <a:r>
              <a:rPr kumimoji="1" lang="en-US" altLang="ko-KR" sz="1800" dirty="0"/>
              <a:t>,</a:t>
            </a:r>
            <a:r>
              <a:rPr kumimoji="1" lang="ko-KR" altLang="en-US" sz="1800" dirty="0"/>
              <a:t> 정의 파일</a:t>
            </a:r>
            <a:r>
              <a:rPr kumimoji="1" lang="en-US" altLang="ko-KR" sz="1800" dirty="0"/>
              <a:t>(</a:t>
            </a:r>
            <a:r>
              <a:rPr kumimoji="1" lang="ko-KR" altLang="en-US" sz="1800" dirty="0" err="1"/>
              <a:t>매니페스트</a:t>
            </a:r>
            <a:r>
              <a:rPr kumimoji="1" lang="ko-KR" altLang="en-US" sz="1800" dirty="0"/>
              <a:t> 파일</a:t>
            </a:r>
            <a:r>
              <a:rPr kumimoji="1" lang="en-US" altLang="ko-KR" sz="1800" dirty="0"/>
              <a:t>)</a:t>
            </a:r>
            <a:r>
              <a:rPr kumimoji="1" lang="ko-KR" altLang="en-US" sz="1800" dirty="0"/>
              <a:t>을 익히며 한발짝 내딛자</a:t>
            </a:r>
            <a:r>
              <a:rPr kumimoji="1" lang="en-US" altLang="ko-KR" sz="1800" dirty="0"/>
              <a:t>.</a:t>
            </a:r>
            <a:endParaRPr kumimoji="1" lang="ko-KR" altLang="en-US" sz="1800" dirty="0"/>
          </a:p>
        </p:txBody>
      </p:sp>
      <p:pic>
        <p:nvPicPr>
          <p:cNvPr id="5" name="그림 4" descr="텍스트, 스크린샷, 폰트, 직사각형이(가) 표시된 사진&#10;&#10;자동 생성된 설명">
            <a:extLst>
              <a:ext uri="{FF2B5EF4-FFF2-40B4-BE49-F238E27FC236}">
                <a16:creationId xmlns:a16="http://schemas.microsoft.com/office/drawing/2014/main" id="{D6482FBA-B0B7-28B4-DE94-B9086EDA35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4117" y="1685547"/>
            <a:ext cx="4387317" cy="1226887"/>
          </a:xfrm>
          <a:prstGeom prst="rect">
            <a:avLst/>
          </a:prstGeom>
        </p:spPr>
      </p:pic>
      <p:pic>
        <p:nvPicPr>
          <p:cNvPr id="7" name="그림 6" descr="텍스트, 도표, 스크린샷, 디자인이(가) 표시된 사진&#10;&#10;자동 생성된 설명">
            <a:extLst>
              <a:ext uri="{FF2B5EF4-FFF2-40B4-BE49-F238E27FC236}">
                <a16:creationId xmlns:a16="http://schemas.microsoft.com/office/drawing/2014/main" id="{D7C5AF92-F11D-AA0C-3753-C9E20D2EE4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4117" y="2924324"/>
            <a:ext cx="4387317" cy="2617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2120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EA2A0C-6EA2-0A2E-EBC7-863B320D8B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b="1" dirty="0" err="1"/>
              <a:t>Kubeadm</a:t>
            </a:r>
            <a:r>
              <a:rPr lang="en-US" altLang="ko-KR" sz="3600" b="1" dirty="0"/>
              <a:t>: </a:t>
            </a:r>
            <a:r>
              <a:rPr lang="ko-KR" altLang="en-US" sz="3600" b="1" dirty="0"/>
              <a:t>복수의 물리 서버에 </a:t>
            </a:r>
            <a:r>
              <a:rPr lang="ko-KR" altLang="en-US" sz="3600" b="1" dirty="0" err="1"/>
              <a:t>쿠버네티스</a:t>
            </a:r>
            <a:r>
              <a:rPr lang="ko-KR" altLang="en-US" sz="3600" b="1" dirty="0"/>
              <a:t> 설치</a:t>
            </a:r>
            <a:endParaRPr kumimoji="1" lang="ko-KR" altLang="en-US" sz="36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253C53F-C371-DD80-1637-372AF95D79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 err="1">
                <a:latin typeface="+mj-ea"/>
                <a:ea typeface="+mj-ea"/>
              </a:rPr>
              <a:t>Kubeadm</a:t>
            </a:r>
            <a:r>
              <a:rPr lang="ko-KR" altLang="en-US" dirty="0">
                <a:latin typeface="+mj-ea"/>
                <a:ea typeface="+mj-ea"/>
              </a:rPr>
              <a:t>이란</a:t>
            </a:r>
            <a:r>
              <a:rPr lang="en-US" altLang="ko-KR" dirty="0">
                <a:latin typeface="+mj-ea"/>
                <a:ea typeface="+mj-ea"/>
              </a:rPr>
              <a:t>?</a:t>
            </a:r>
          </a:p>
          <a:p>
            <a:pPr lvl="1"/>
            <a:r>
              <a:rPr lang="en-US" altLang="ko-KR" b="1" dirty="0" err="1">
                <a:latin typeface="+mj-ea"/>
                <a:ea typeface="+mj-ea"/>
              </a:rPr>
              <a:t>Kubeadm</a:t>
            </a:r>
            <a:r>
              <a:rPr lang="ko-KR" altLang="en-US" dirty="0">
                <a:latin typeface="+mj-ea"/>
                <a:ea typeface="+mj-ea"/>
              </a:rPr>
              <a:t>은 여러 대의 물리 서버에 </a:t>
            </a:r>
            <a:r>
              <a:rPr lang="ko-KR" altLang="en-US" b="1" dirty="0" err="1">
                <a:latin typeface="+mj-ea"/>
                <a:ea typeface="+mj-ea"/>
              </a:rPr>
              <a:t>쿠버네티스</a:t>
            </a:r>
            <a:r>
              <a:rPr lang="ko-KR" altLang="en-US" b="1" dirty="0">
                <a:latin typeface="+mj-ea"/>
                <a:ea typeface="+mj-ea"/>
              </a:rPr>
              <a:t> 클러스터</a:t>
            </a:r>
            <a:r>
              <a:rPr lang="ko-KR" altLang="en-US" dirty="0">
                <a:latin typeface="+mj-ea"/>
                <a:ea typeface="+mj-ea"/>
              </a:rPr>
              <a:t>를 손쉽게 구축하고 관리할 수 있는 도구</a:t>
            </a:r>
            <a:endParaRPr lang="en-US" altLang="ko-KR" dirty="0">
              <a:latin typeface="+mj-ea"/>
              <a:ea typeface="+mj-ea"/>
            </a:endParaRPr>
          </a:p>
          <a:p>
            <a:pPr lvl="1"/>
            <a:r>
              <a:rPr lang="ko-KR" altLang="en-US" dirty="0">
                <a:latin typeface="+mj-ea"/>
                <a:ea typeface="+mj-ea"/>
              </a:rPr>
              <a:t>마스터 노드와 워커 노드를 설정하고 클러스터를 초기화할 수 있도록 돕는다</a:t>
            </a:r>
            <a:endParaRPr lang="en-US" altLang="ko-KR" dirty="0">
              <a:latin typeface="+mj-ea"/>
              <a:ea typeface="+mj-ea"/>
            </a:endParaRPr>
          </a:p>
          <a:p>
            <a:r>
              <a:rPr kumimoji="1" lang="en-US" altLang="ko-KR" dirty="0" err="1">
                <a:latin typeface="+mj-ea"/>
                <a:ea typeface="+mj-ea"/>
              </a:rPr>
              <a:t>Kubeadm</a:t>
            </a:r>
            <a:r>
              <a:rPr kumimoji="1" lang="en-US" altLang="ko-KR" dirty="0">
                <a:latin typeface="+mj-ea"/>
                <a:ea typeface="+mj-ea"/>
              </a:rPr>
              <a:t> </a:t>
            </a:r>
            <a:r>
              <a:rPr kumimoji="1" lang="ko-KR" altLang="en-US" dirty="0">
                <a:latin typeface="+mj-ea"/>
                <a:ea typeface="+mj-ea"/>
              </a:rPr>
              <a:t>설치 과정</a:t>
            </a:r>
          </a:p>
          <a:p>
            <a:pPr lvl="1"/>
            <a:r>
              <a:rPr kumimoji="1" lang="ko-KR" altLang="en-US" dirty="0">
                <a:latin typeface="+mj-ea"/>
                <a:ea typeface="+mj-ea"/>
              </a:rPr>
              <a:t>환경 준비</a:t>
            </a:r>
          </a:p>
          <a:p>
            <a:pPr lvl="2"/>
            <a:r>
              <a:rPr kumimoji="1" lang="ko-KR" altLang="en-US" dirty="0">
                <a:latin typeface="+mj-ea"/>
                <a:ea typeface="+mj-ea"/>
              </a:rPr>
              <a:t>마스터 및 워커 노드 준비 </a:t>
            </a:r>
            <a:r>
              <a:rPr kumimoji="1" lang="en-US" altLang="ko-KR" dirty="0">
                <a:latin typeface="+mj-ea"/>
                <a:ea typeface="+mj-ea"/>
              </a:rPr>
              <a:t>(</a:t>
            </a:r>
            <a:r>
              <a:rPr kumimoji="1" lang="ko-KR" altLang="en-US" dirty="0">
                <a:latin typeface="+mj-ea"/>
                <a:ea typeface="+mj-ea"/>
              </a:rPr>
              <a:t>물리 서버 또는 가상 머신</a:t>
            </a:r>
            <a:r>
              <a:rPr kumimoji="1" lang="en-US" altLang="ko-KR" dirty="0">
                <a:latin typeface="+mj-ea"/>
                <a:ea typeface="+mj-ea"/>
              </a:rPr>
              <a:t>)</a:t>
            </a:r>
          </a:p>
          <a:p>
            <a:pPr lvl="2"/>
            <a:r>
              <a:rPr kumimoji="1" lang="ko-KR" altLang="en-US" dirty="0">
                <a:latin typeface="+mj-ea"/>
                <a:ea typeface="+mj-ea"/>
              </a:rPr>
              <a:t>각 서버에 리눅스 기반 </a:t>
            </a:r>
            <a:r>
              <a:rPr kumimoji="1" lang="en-US" altLang="ko-KR" dirty="0">
                <a:latin typeface="+mj-ea"/>
                <a:ea typeface="+mj-ea"/>
              </a:rPr>
              <a:t>OS</a:t>
            </a:r>
            <a:r>
              <a:rPr kumimoji="1" lang="ko-KR" altLang="en-US" dirty="0">
                <a:latin typeface="+mj-ea"/>
                <a:ea typeface="+mj-ea"/>
              </a:rPr>
              <a:t>와 필수 구성 요소</a:t>
            </a:r>
            <a:r>
              <a:rPr kumimoji="1" lang="en-US" altLang="ko-KR" dirty="0">
                <a:latin typeface="+mj-ea"/>
                <a:ea typeface="+mj-ea"/>
              </a:rPr>
              <a:t>(Kubernetes, CNI, </a:t>
            </a:r>
            <a:r>
              <a:rPr kumimoji="1" lang="en-US" altLang="ko-KR" dirty="0" err="1">
                <a:latin typeface="+mj-ea"/>
                <a:ea typeface="+mj-ea"/>
              </a:rPr>
              <a:t>etcd</a:t>
            </a:r>
            <a:r>
              <a:rPr kumimoji="1" lang="en-US" altLang="ko-KR" dirty="0">
                <a:latin typeface="+mj-ea"/>
                <a:ea typeface="+mj-ea"/>
              </a:rPr>
              <a:t>) </a:t>
            </a:r>
            <a:r>
              <a:rPr kumimoji="1" lang="ko-KR" altLang="en-US" dirty="0">
                <a:latin typeface="+mj-ea"/>
                <a:ea typeface="+mj-ea"/>
              </a:rPr>
              <a:t>설치</a:t>
            </a:r>
          </a:p>
          <a:p>
            <a:pPr lvl="1"/>
            <a:r>
              <a:rPr kumimoji="1" lang="ko-KR" altLang="en-US" dirty="0">
                <a:latin typeface="+mj-ea"/>
                <a:ea typeface="+mj-ea"/>
              </a:rPr>
              <a:t>마스터 노드 초기화</a:t>
            </a:r>
          </a:p>
          <a:p>
            <a:pPr lvl="2"/>
            <a:r>
              <a:rPr kumimoji="1" lang="en-US" altLang="ko-KR" dirty="0" err="1">
                <a:latin typeface="+mj-ea"/>
                <a:ea typeface="+mj-ea"/>
              </a:rPr>
              <a:t>kubeadm</a:t>
            </a:r>
            <a:r>
              <a:rPr kumimoji="1" lang="en-US" altLang="ko-KR" dirty="0">
                <a:latin typeface="+mj-ea"/>
                <a:ea typeface="+mj-ea"/>
              </a:rPr>
              <a:t> </a:t>
            </a:r>
            <a:r>
              <a:rPr kumimoji="1" lang="en-US" altLang="ko-KR" dirty="0" err="1">
                <a:latin typeface="+mj-ea"/>
                <a:ea typeface="+mj-ea"/>
              </a:rPr>
              <a:t>init</a:t>
            </a:r>
            <a:r>
              <a:rPr kumimoji="1" lang="en-US" altLang="ko-KR" dirty="0">
                <a:latin typeface="+mj-ea"/>
                <a:ea typeface="+mj-ea"/>
              </a:rPr>
              <a:t> </a:t>
            </a:r>
            <a:r>
              <a:rPr kumimoji="1" lang="ko-KR" altLang="en-US" dirty="0">
                <a:latin typeface="+mj-ea"/>
                <a:ea typeface="+mj-ea"/>
              </a:rPr>
              <a:t>명령어로 마스터 노드에서 클러스터 초기화</a:t>
            </a:r>
          </a:p>
          <a:p>
            <a:pPr lvl="1"/>
            <a:r>
              <a:rPr kumimoji="1" lang="ko-KR" altLang="en-US" dirty="0">
                <a:latin typeface="+mj-ea"/>
                <a:ea typeface="+mj-ea"/>
              </a:rPr>
              <a:t>워커 노드 연결</a:t>
            </a:r>
          </a:p>
          <a:p>
            <a:pPr lvl="2"/>
            <a:r>
              <a:rPr kumimoji="1" lang="en-US" altLang="ko-KR" dirty="0" err="1">
                <a:latin typeface="+mj-ea"/>
                <a:ea typeface="+mj-ea"/>
              </a:rPr>
              <a:t>kubeadm</a:t>
            </a:r>
            <a:r>
              <a:rPr kumimoji="1" lang="en-US" altLang="ko-KR" dirty="0">
                <a:latin typeface="+mj-ea"/>
                <a:ea typeface="+mj-ea"/>
              </a:rPr>
              <a:t> join </a:t>
            </a:r>
            <a:r>
              <a:rPr kumimoji="1" lang="ko-KR" altLang="en-US" dirty="0">
                <a:latin typeface="+mj-ea"/>
                <a:ea typeface="+mj-ea"/>
              </a:rPr>
              <a:t>명령어로 워커 노드를 마스터 노드에 연결하여 클러스터 확장</a:t>
            </a:r>
          </a:p>
        </p:txBody>
      </p:sp>
    </p:spTree>
    <p:extLst>
      <p:ext uri="{BB962C8B-B14F-4D97-AF65-F5344CB8AC3E}">
        <p14:creationId xmlns:p14="http://schemas.microsoft.com/office/powerpoint/2010/main" val="23058585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30B104-EA23-74A5-4B15-F02DC8F9D7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매니페스트</a:t>
            </a:r>
            <a:r>
              <a:rPr lang="ko-KR" altLang="en-US" dirty="0"/>
              <a:t> 파일</a:t>
            </a:r>
            <a:r>
              <a:rPr lang="en-US" altLang="ko-KR" dirty="0"/>
              <a:t>(</a:t>
            </a:r>
            <a:r>
              <a:rPr lang="ko-KR" altLang="en-US" dirty="0"/>
              <a:t>정의 파일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DFFA300-9370-AA6A-6C35-EB0587B51E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1600" dirty="0" err="1"/>
              <a:t>매니페스트</a:t>
            </a:r>
            <a:r>
              <a:rPr lang="ko-KR" altLang="en-US" sz="1600" dirty="0"/>
              <a:t> 파일이란</a:t>
            </a:r>
            <a:r>
              <a:rPr lang="en-US" altLang="ko-KR" sz="1600" dirty="0"/>
              <a:t>?</a:t>
            </a:r>
          </a:p>
          <a:p>
            <a:pPr lvl="1"/>
            <a:r>
              <a:rPr lang="ko-KR" altLang="en-US" sz="1400" dirty="0" err="1"/>
              <a:t>쿠버네티스에서</a:t>
            </a:r>
            <a:r>
              <a:rPr lang="ko-KR" altLang="en-US" sz="1400" dirty="0"/>
              <a:t> </a:t>
            </a:r>
            <a:r>
              <a:rPr lang="ko-KR" altLang="en-US" sz="1400" dirty="0" err="1"/>
              <a:t>파드를</a:t>
            </a:r>
            <a:r>
              <a:rPr lang="ko-KR" altLang="en-US" sz="1400" dirty="0"/>
              <a:t> 생성하고 서버 환경을 유지하기 위해 작성된 정의 파일</a:t>
            </a:r>
            <a:r>
              <a:rPr lang="en-US" altLang="ko-KR" sz="1400" dirty="0"/>
              <a:t>.</a:t>
            </a:r>
          </a:p>
          <a:p>
            <a:pPr lvl="1"/>
            <a:r>
              <a:rPr lang="ko-KR" altLang="en-US" sz="1400" dirty="0" err="1"/>
              <a:t>매니페스트</a:t>
            </a:r>
            <a:r>
              <a:rPr lang="ko-KR" altLang="en-US" sz="1400" dirty="0"/>
              <a:t> 파일에 기록된 내용은 </a:t>
            </a:r>
            <a:r>
              <a:rPr lang="en-US" altLang="ko-KR" sz="1400" dirty="0" err="1"/>
              <a:t>etcd</a:t>
            </a:r>
            <a:r>
              <a:rPr lang="ko-KR" altLang="en-US" sz="1400" dirty="0"/>
              <a:t>에 저장되고</a:t>
            </a:r>
            <a:r>
              <a:rPr lang="en-US" altLang="ko-KR" sz="1400" dirty="0"/>
              <a:t>, </a:t>
            </a:r>
            <a:r>
              <a:rPr lang="ko-KR" altLang="en-US" sz="1400" dirty="0"/>
              <a:t>서버 환경을 원하는 상태로 유지</a:t>
            </a:r>
            <a:r>
              <a:rPr lang="en-US" altLang="ko-KR" sz="1400" dirty="0"/>
              <a:t>.</a:t>
            </a:r>
          </a:p>
          <a:p>
            <a:pPr lvl="1"/>
            <a:endParaRPr lang="en-US" altLang="ko-KR" sz="1400" dirty="0"/>
          </a:p>
          <a:p>
            <a:pPr lvl="1"/>
            <a:endParaRPr lang="en-US" altLang="ko-KR" sz="1400" dirty="0"/>
          </a:p>
          <a:p>
            <a:pPr lvl="1"/>
            <a:endParaRPr lang="en-US" altLang="ko-KR" sz="1400" dirty="0"/>
          </a:p>
          <a:p>
            <a:r>
              <a:rPr lang="ko-KR" altLang="en-US" sz="1600" dirty="0" err="1"/>
              <a:t>매니페스트</a:t>
            </a:r>
            <a:r>
              <a:rPr lang="ko-KR" altLang="en-US" sz="1600" dirty="0"/>
              <a:t> 파일 형식</a:t>
            </a:r>
          </a:p>
          <a:p>
            <a:pPr lvl="1"/>
            <a:r>
              <a:rPr lang="en-US" altLang="ko-KR" sz="1400" dirty="0"/>
              <a:t>YAML </a:t>
            </a:r>
            <a:r>
              <a:rPr lang="ko-KR" altLang="en-US" sz="1400" dirty="0"/>
              <a:t>또는 </a:t>
            </a:r>
            <a:r>
              <a:rPr lang="en-US" altLang="ko-KR" sz="1400" dirty="0"/>
              <a:t>JSON </a:t>
            </a:r>
            <a:r>
              <a:rPr lang="ko-KR" altLang="en-US" sz="1400" dirty="0"/>
              <a:t>형식으로 작성 가능</a:t>
            </a:r>
            <a:r>
              <a:rPr lang="en-US" altLang="ko-KR" sz="1400" dirty="0"/>
              <a:t>.</a:t>
            </a:r>
          </a:p>
          <a:p>
            <a:pPr lvl="1"/>
            <a:r>
              <a:rPr lang="ko-KR" altLang="en-US" sz="1400" dirty="0"/>
              <a:t>사람이 읽기 쉽게 </a:t>
            </a:r>
            <a:r>
              <a:rPr lang="en-US" altLang="ko-KR" sz="1400" dirty="0"/>
              <a:t>YAML </a:t>
            </a:r>
            <a:r>
              <a:rPr lang="ko-KR" altLang="en-US" sz="1400" dirty="0"/>
              <a:t>형식을 주로 사용</a:t>
            </a:r>
            <a:r>
              <a:rPr lang="en-US" altLang="ko-KR" sz="1400" dirty="0"/>
              <a:t>.</a:t>
            </a:r>
          </a:p>
          <a:p>
            <a:r>
              <a:rPr lang="ko-KR" altLang="en-US" sz="1600" dirty="0"/>
              <a:t>파일 이름 작성</a:t>
            </a:r>
          </a:p>
          <a:p>
            <a:pPr lvl="1"/>
            <a:r>
              <a:rPr lang="ko-KR" altLang="en-US" sz="1400" dirty="0" err="1"/>
              <a:t>매니페스트</a:t>
            </a:r>
            <a:r>
              <a:rPr lang="ko-KR" altLang="en-US" sz="1400" dirty="0"/>
              <a:t> 파일의 이름은 특정 규칙 없이 지정 가능하나</a:t>
            </a:r>
            <a:r>
              <a:rPr lang="en-US" altLang="ko-KR" sz="1400" dirty="0"/>
              <a:t>, </a:t>
            </a:r>
            <a:r>
              <a:rPr lang="ko-KR" altLang="en-US" sz="1400" dirty="0"/>
              <a:t>프로젝트와 관련된 의미 있는 이름 사용 권장</a:t>
            </a:r>
            <a:r>
              <a:rPr lang="en-US" altLang="ko-KR" sz="1400" dirty="0"/>
              <a:t>.</a:t>
            </a:r>
          </a:p>
          <a:p>
            <a:pPr lvl="1"/>
            <a:r>
              <a:rPr lang="ko-KR" altLang="en-US" sz="1400" dirty="0"/>
              <a:t>주의</a:t>
            </a:r>
            <a:r>
              <a:rPr lang="en-US" altLang="ko-KR" sz="1400" dirty="0"/>
              <a:t>: ‘Kubernetes’, ‘test’, ‘Docker’</a:t>
            </a:r>
            <a:r>
              <a:rPr lang="ko-KR" altLang="en-US" sz="1400" dirty="0"/>
              <a:t>와 같은 일반적 이름을 피하고</a:t>
            </a:r>
            <a:r>
              <a:rPr lang="en-US" altLang="ko-KR" sz="1400" dirty="0"/>
              <a:t>, </a:t>
            </a:r>
            <a:r>
              <a:rPr lang="ko-KR" altLang="en-US" sz="1400" dirty="0"/>
              <a:t>특정 조직명이나 시스템명을 붙이지 않도록 유의</a:t>
            </a:r>
            <a:r>
              <a:rPr lang="en-US" altLang="ko-KR" sz="1400" dirty="0"/>
              <a:t>.</a:t>
            </a:r>
          </a:p>
          <a:p>
            <a:r>
              <a:rPr lang="ko-KR" altLang="en-US" sz="1600" dirty="0" err="1"/>
              <a:t>쿠버네티스</a:t>
            </a:r>
            <a:r>
              <a:rPr lang="ko-KR" altLang="en-US" sz="1600" dirty="0"/>
              <a:t> 정의 파일 예시</a:t>
            </a:r>
          </a:p>
          <a:p>
            <a:pPr lvl="1"/>
            <a:r>
              <a:rPr lang="ko-KR" altLang="en-US" sz="1400" dirty="0"/>
              <a:t>파일 형식</a:t>
            </a:r>
            <a:r>
              <a:rPr lang="en-US" altLang="ko-KR" sz="1400" dirty="0"/>
              <a:t>: YAML(.</a:t>
            </a:r>
            <a:r>
              <a:rPr lang="en-US" altLang="ko-KR" sz="1400" dirty="0" err="1"/>
              <a:t>yml</a:t>
            </a:r>
            <a:r>
              <a:rPr lang="en-US" altLang="ko-KR" sz="1400" dirty="0"/>
              <a:t>)</a:t>
            </a:r>
          </a:p>
          <a:p>
            <a:pPr lvl="1"/>
            <a:r>
              <a:rPr lang="ko-KR" altLang="en-US" sz="1400" dirty="0"/>
              <a:t>파일 이름</a:t>
            </a:r>
            <a:r>
              <a:rPr lang="en-US" altLang="ko-KR" sz="1400" dirty="0"/>
              <a:t>: </a:t>
            </a:r>
            <a:r>
              <a:rPr lang="ko-KR" altLang="en-US" sz="1400" dirty="0"/>
              <a:t>의미 있는 이름 사용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35BF4C33-D2E9-A92B-1411-AFC2FED770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3516" y="2721699"/>
            <a:ext cx="3898690" cy="1648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268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AAA205-91FD-29B6-7AD5-A6E98837B7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dirty="0" err="1"/>
              <a:t>매니페스트</a:t>
            </a:r>
            <a:r>
              <a:rPr kumimoji="1" lang="ko-KR" altLang="en-US" dirty="0"/>
              <a:t> 파일은 리소스 단위로 작성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1547FB8-4A5C-A804-1E82-0C9BD43CF3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ko-KR" altLang="en-US" sz="1400" dirty="0"/>
              <a:t>주요 리소스</a:t>
            </a:r>
          </a:p>
          <a:p>
            <a:pPr lvl="1"/>
            <a:r>
              <a:rPr kumimoji="1" lang="ko-KR" altLang="en-US" sz="1200" dirty="0" err="1"/>
              <a:t>쿠버네티스</a:t>
            </a:r>
            <a:r>
              <a:rPr kumimoji="1" lang="ko-KR" altLang="en-US" sz="1200" dirty="0"/>
              <a:t> </a:t>
            </a:r>
            <a:r>
              <a:rPr kumimoji="1" lang="ko-KR" altLang="en-US" sz="1200" dirty="0" err="1"/>
              <a:t>매니페스트</a:t>
            </a:r>
            <a:r>
              <a:rPr kumimoji="1" lang="ko-KR" altLang="en-US" sz="1200" dirty="0"/>
              <a:t> 파일은 </a:t>
            </a:r>
            <a:r>
              <a:rPr kumimoji="1" lang="ko-KR" altLang="en-US" sz="1200" dirty="0" err="1"/>
              <a:t>파드</a:t>
            </a:r>
            <a:r>
              <a:rPr kumimoji="1" lang="en-US" altLang="ko-KR" sz="1200" dirty="0"/>
              <a:t>, </a:t>
            </a:r>
            <a:r>
              <a:rPr kumimoji="1" lang="ko-KR" altLang="en-US" sz="1200" dirty="0"/>
              <a:t>서비스</a:t>
            </a:r>
            <a:r>
              <a:rPr kumimoji="1" lang="en-US" altLang="ko-KR" sz="1200" dirty="0"/>
              <a:t>, </a:t>
            </a:r>
            <a:r>
              <a:rPr kumimoji="1" lang="ko-KR" altLang="en-US" sz="1200" dirty="0" err="1"/>
              <a:t>디플로이먼트</a:t>
            </a:r>
            <a:r>
              <a:rPr kumimoji="1" lang="en-US" altLang="ko-KR" sz="1200" dirty="0"/>
              <a:t>, </a:t>
            </a:r>
            <a:r>
              <a:rPr kumimoji="1" lang="ko-KR" altLang="en-US" sz="1200" dirty="0" err="1"/>
              <a:t>레플리카세트</a:t>
            </a:r>
            <a:r>
              <a:rPr kumimoji="1" lang="ko-KR" altLang="en-US" sz="1200" dirty="0"/>
              <a:t> 등 리소스를 단위로 작성</a:t>
            </a:r>
            <a:r>
              <a:rPr kumimoji="1" lang="en-US" altLang="ko-KR" sz="1200" dirty="0"/>
              <a:t>.</a:t>
            </a:r>
          </a:p>
          <a:p>
            <a:pPr lvl="1"/>
            <a:r>
              <a:rPr kumimoji="1" lang="ko-KR" altLang="en-US" sz="1200" dirty="0"/>
              <a:t>초보자 수준에서는 주로 서비스와 </a:t>
            </a:r>
            <a:r>
              <a:rPr kumimoji="1" lang="ko-KR" altLang="en-US" sz="1200" dirty="0" err="1"/>
              <a:t>디플로이먼트를</a:t>
            </a:r>
            <a:r>
              <a:rPr kumimoji="1" lang="ko-KR" altLang="en-US" sz="1200" dirty="0"/>
              <a:t> 다룸</a:t>
            </a:r>
            <a:r>
              <a:rPr kumimoji="1" lang="en-US" altLang="ko-KR" sz="1200" dirty="0"/>
              <a:t>.</a:t>
            </a:r>
          </a:p>
          <a:p>
            <a:r>
              <a:rPr kumimoji="1" lang="ko-KR" altLang="en-US" sz="1400" dirty="0" err="1"/>
              <a:t>파드</a:t>
            </a:r>
            <a:r>
              <a:rPr kumimoji="1" lang="ko-KR" altLang="en-US" sz="1400" dirty="0"/>
              <a:t> 항목 사용</a:t>
            </a:r>
          </a:p>
          <a:p>
            <a:pPr lvl="1"/>
            <a:r>
              <a:rPr kumimoji="1" lang="ko-KR" altLang="en-US" sz="1200" dirty="0" err="1"/>
              <a:t>파드</a:t>
            </a:r>
            <a:r>
              <a:rPr kumimoji="1" lang="ko-KR" altLang="en-US" sz="1200" dirty="0"/>
              <a:t> 항목은 따로 작성하지 않으며</a:t>
            </a:r>
            <a:r>
              <a:rPr kumimoji="1" lang="en-US" altLang="ko-KR" sz="1200" dirty="0"/>
              <a:t>, </a:t>
            </a:r>
            <a:r>
              <a:rPr kumimoji="1" lang="ko-KR" altLang="en-US" sz="1200" dirty="0"/>
              <a:t>실제로는 </a:t>
            </a:r>
            <a:r>
              <a:rPr kumimoji="1" lang="ko-KR" altLang="en-US" sz="1200" dirty="0" err="1"/>
              <a:t>디플로이먼트나</a:t>
            </a:r>
            <a:r>
              <a:rPr kumimoji="1" lang="ko-KR" altLang="en-US" sz="1200" dirty="0"/>
              <a:t> </a:t>
            </a:r>
            <a:r>
              <a:rPr kumimoji="1" lang="ko-KR" altLang="en-US" sz="1200" dirty="0" err="1"/>
              <a:t>레플리카세트에서</a:t>
            </a:r>
            <a:r>
              <a:rPr kumimoji="1" lang="ko-KR" altLang="en-US" sz="1200" dirty="0"/>
              <a:t> </a:t>
            </a:r>
            <a:r>
              <a:rPr kumimoji="1" lang="ko-KR" altLang="en-US" sz="1200" dirty="0" err="1"/>
              <a:t>파드를</a:t>
            </a:r>
            <a:r>
              <a:rPr kumimoji="1" lang="ko-KR" altLang="en-US" sz="1200" dirty="0"/>
              <a:t> 생성하고 관리</a:t>
            </a:r>
            <a:r>
              <a:rPr kumimoji="1" lang="en-US" altLang="ko-KR" sz="1200" dirty="0"/>
              <a:t>.</a:t>
            </a:r>
          </a:p>
          <a:p>
            <a:pPr lvl="1"/>
            <a:r>
              <a:rPr kumimoji="1" lang="ko-KR" altLang="en-US" sz="1200" dirty="0" err="1"/>
              <a:t>파드</a:t>
            </a:r>
            <a:r>
              <a:rPr kumimoji="1" lang="ko-KR" altLang="en-US" sz="1200" dirty="0"/>
              <a:t> 자체에 대한 개수 유지 기능은 없으며</a:t>
            </a:r>
            <a:r>
              <a:rPr kumimoji="1" lang="en-US" altLang="ko-KR" sz="1200" dirty="0"/>
              <a:t>, </a:t>
            </a:r>
            <a:r>
              <a:rPr kumimoji="1" lang="ko-KR" altLang="en-US" sz="1200" dirty="0" err="1"/>
              <a:t>디플로이먼트나</a:t>
            </a:r>
            <a:r>
              <a:rPr kumimoji="1" lang="ko-KR" altLang="en-US" sz="1200" dirty="0"/>
              <a:t> </a:t>
            </a:r>
            <a:r>
              <a:rPr kumimoji="1" lang="ko-KR" altLang="en-US" sz="1200" dirty="0" err="1"/>
              <a:t>레플리카세트가</a:t>
            </a:r>
            <a:r>
              <a:rPr kumimoji="1" lang="ko-KR" altLang="en-US" sz="1200" dirty="0"/>
              <a:t> 이를 담당</a:t>
            </a:r>
            <a:r>
              <a:rPr kumimoji="1" lang="en-US" altLang="ko-KR" sz="1200" dirty="0"/>
              <a:t>.</a:t>
            </a:r>
          </a:p>
          <a:p>
            <a:r>
              <a:rPr kumimoji="1" lang="ko-KR" altLang="en-US" sz="1400" dirty="0"/>
              <a:t>예를 들어</a:t>
            </a:r>
            <a:r>
              <a:rPr kumimoji="1" lang="en-US" altLang="ko-KR" sz="1400" dirty="0"/>
              <a:t>, </a:t>
            </a:r>
            <a:r>
              <a:rPr kumimoji="1" lang="ko-KR" altLang="en-US" sz="1400" dirty="0"/>
              <a:t>아파치 서버를 배포할 경우</a:t>
            </a:r>
            <a:r>
              <a:rPr kumimoji="1" lang="en-US" altLang="ko-KR" sz="1400" dirty="0"/>
              <a:t>, </a:t>
            </a:r>
            <a:r>
              <a:rPr kumimoji="1" lang="ko-KR" altLang="en-US" sz="1400" dirty="0"/>
              <a:t>아파치 </a:t>
            </a:r>
            <a:r>
              <a:rPr kumimoji="1" lang="ko-KR" altLang="en-US" sz="1400" dirty="0" err="1"/>
              <a:t>디플로이먼트와</a:t>
            </a:r>
            <a:r>
              <a:rPr kumimoji="1" lang="ko-KR" altLang="en-US" sz="1400" dirty="0"/>
              <a:t> 아파치 서비스 리소스를 작성하면 됨</a:t>
            </a:r>
            <a:r>
              <a:rPr kumimoji="1" lang="en-US" altLang="ko-KR" sz="1400" dirty="0"/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F4E77F6-0551-F19C-52EB-0D02E33ED6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8520" y="3636601"/>
            <a:ext cx="5134960" cy="2234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2747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6088AE-F9B5-1B2F-6388-8922D3B160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4000" dirty="0" err="1"/>
              <a:t>매니페스트</a:t>
            </a:r>
            <a:r>
              <a:rPr lang="ko-KR" altLang="en-US" sz="4000" dirty="0"/>
              <a:t> 파일은 여러 파일로 분할 가능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236DA15-AFFB-2B12-BC5B-FD7734EF05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1600" dirty="0"/>
              <a:t>파일 분할 및 합쳐서 작성</a:t>
            </a:r>
          </a:p>
          <a:p>
            <a:pPr lvl="1"/>
            <a:r>
              <a:rPr lang="ko-KR" altLang="en-US" sz="1400" dirty="0" err="1"/>
              <a:t>매니페스트</a:t>
            </a:r>
            <a:r>
              <a:rPr lang="ko-KR" altLang="en-US" sz="1400" dirty="0"/>
              <a:t> 파일은 리소스 단위로 분할하거나</a:t>
            </a:r>
            <a:r>
              <a:rPr lang="en-US" altLang="ko-KR" sz="1400" dirty="0"/>
              <a:t>, </a:t>
            </a:r>
            <a:r>
              <a:rPr lang="ko-KR" altLang="en-US" sz="1400" dirty="0"/>
              <a:t>한 파일에 합쳐서 작성할 수 있음</a:t>
            </a:r>
            <a:r>
              <a:rPr lang="en-US" altLang="ko-KR" sz="1400" dirty="0"/>
              <a:t>.</a:t>
            </a:r>
          </a:p>
          <a:p>
            <a:pPr lvl="1"/>
            <a:r>
              <a:rPr lang="ko-KR" altLang="en-US" sz="1400" dirty="0"/>
              <a:t>분할 작성 시</a:t>
            </a:r>
            <a:r>
              <a:rPr lang="en-US" altLang="ko-KR" sz="1400" dirty="0"/>
              <a:t>, </a:t>
            </a:r>
            <a:r>
              <a:rPr lang="ko-KR" altLang="en-US" sz="1400" dirty="0"/>
              <a:t>각 리소스는 별도의 파일로 작성되고</a:t>
            </a:r>
            <a:r>
              <a:rPr lang="en-US" altLang="ko-KR" sz="1400" dirty="0"/>
              <a:t>, </a:t>
            </a:r>
            <a:r>
              <a:rPr lang="ko-KR" altLang="en-US" sz="1400" dirty="0"/>
              <a:t>합쳐서 작성 시</a:t>
            </a:r>
            <a:r>
              <a:rPr lang="en-US" altLang="ko-KR" sz="1400" dirty="0"/>
              <a:t>, </a:t>
            </a:r>
            <a:r>
              <a:rPr lang="ko-KR" altLang="en-US" sz="1400" dirty="0"/>
              <a:t>리소스를 </a:t>
            </a:r>
            <a:r>
              <a:rPr lang="en-US" altLang="ko-KR" sz="1400" dirty="0"/>
              <a:t>---</a:t>
            </a:r>
            <a:r>
              <a:rPr lang="ko-KR" altLang="en-US" sz="1400" dirty="0"/>
              <a:t>로 구분하여 하나의 파일에 작성</a:t>
            </a:r>
            <a:r>
              <a:rPr lang="en-US" altLang="ko-KR" sz="1400" dirty="0"/>
              <a:t>.</a:t>
            </a:r>
          </a:p>
          <a:p>
            <a:r>
              <a:rPr lang="ko-KR" altLang="en-US" sz="1600" dirty="0"/>
              <a:t>예시</a:t>
            </a:r>
          </a:p>
          <a:p>
            <a:pPr lvl="1"/>
            <a:r>
              <a:rPr lang="ko-KR" altLang="en-US" sz="1400" dirty="0"/>
              <a:t>분할 작성</a:t>
            </a:r>
            <a:r>
              <a:rPr lang="en-US" altLang="ko-KR" sz="1400" dirty="0"/>
              <a:t>: </a:t>
            </a:r>
            <a:r>
              <a:rPr lang="ko-KR" altLang="en-US" sz="1400" dirty="0" err="1"/>
              <a:t>디플로이먼트와</a:t>
            </a:r>
            <a:r>
              <a:rPr lang="ko-KR" altLang="en-US" sz="1400" dirty="0"/>
              <a:t> 서비스 각각 따로 파일 작성 </a:t>
            </a:r>
            <a:r>
              <a:rPr lang="en-US" altLang="ko-KR" sz="1400" dirty="0"/>
              <a:t>(</a:t>
            </a:r>
            <a:r>
              <a:rPr lang="ko-KR" altLang="en-US" sz="1400" dirty="0"/>
              <a:t>예</a:t>
            </a:r>
            <a:r>
              <a:rPr lang="en-US" altLang="ko-KR" sz="1400" dirty="0"/>
              <a:t>: apa000dep.yml, apa000ser.yml)</a:t>
            </a:r>
          </a:p>
          <a:p>
            <a:pPr lvl="1"/>
            <a:r>
              <a:rPr lang="ko-KR" altLang="en-US" sz="1400" dirty="0"/>
              <a:t>합쳐서 작성</a:t>
            </a:r>
            <a:r>
              <a:rPr lang="en-US" altLang="ko-KR" sz="1400" dirty="0"/>
              <a:t>: </a:t>
            </a:r>
            <a:r>
              <a:rPr lang="ko-KR" altLang="en-US" sz="1400" dirty="0" err="1"/>
              <a:t>디플로이먼트와</a:t>
            </a:r>
            <a:r>
              <a:rPr lang="ko-KR" altLang="en-US" sz="1400" dirty="0"/>
              <a:t> 서비스를 한 파일에 작성하며 </a:t>
            </a:r>
            <a:r>
              <a:rPr lang="en-US" altLang="ko-KR" sz="1400" dirty="0"/>
              <a:t>---</a:t>
            </a:r>
            <a:r>
              <a:rPr lang="ko-KR" altLang="en-US" sz="1400" dirty="0"/>
              <a:t>로 구분</a:t>
            </a:r>
            <a:r>
              <a:rPr lang="en-US" altLang="ko-KR" sz="1400" dirty="0"/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AD917E4-84E9-D770-5A9C-4212640DD8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5728" y="3530987"/>
            <a:ext cx="4700544" cy="2335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2656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79BD2F-0446-8597-8CE9-8420A7A4E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매니페스트</a:t>
            </a:r>
            <a:r>
              <a:rPr lang="ko-KR" altLang="en-US" dirty="0"/>
              <a:t> 파일로 작성할 내용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27E49A9-7E76-6F01-1B2E-F555304224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1800" dirty="0"/>
              <a:t>주요 항목</a:t>
            </a:r>
          </a:p>
          <a:p>
            <a:pPr lvl="1"/>
            <a:r>
              <a:rPr lang="en-US" altLang="ko-KR" sz="1600" dirty="0" err="1"/>
              <a:t>apiVersion</a:t>
            </a:r>
            <a:r>
              <a:rPr lang="en-US" altLang="ko-KR" sz="1600" dirty="0"/>
              <a:t>: API </a:t>
            </a:r>
            <a:r>
              <a:rPr lang="ko-KR" altLang="en-US" sz="1600" dirty="0"/>
              <a:t>그룹 및 버전</a:t>
            </a:r>
          </a:p>
          <a:p>
            <a:pPr lvl="1"/>
            <a:r>
              <a:rPr lang="en-US" altLang="ko-KR" sz="1600" dirty="0"/>
              <a:t>kind: </a:t>
            </a:r>
            <a:r>
              <a:rPr lang="ko-KR" altLang="en-US" sz="1600" dirty="0"/>
              <a:t>리소스 유형</a:t>
            </a:r>
          </a:p>
          <a:p>
            <a:pPr lvl="1"/>
            <a:r>
              <a:rPr lang="en-US" altLang="ko-KR" sz="1600" dirty="0"/>
              <a:t>metadata: </a:t>
            </a:r>
            <a:r>
              <a:rPr lang="ko-KR" altLang="en-US" sz="1600" dirty="0"/>
              <a:t>메타데이터 작성 </a:t>
            </a:r>
            <a:r>
              <a:rPr lang="en-US" altLang="ko-KR" sz="1600" dirty="0"/>
              <a:t>(</a:t>
            </a:r>
            <a:r>
              <a:rPr lang="ko-KR" altLang="en-US" sz="1600" dirty="0"/>
              <a:t>리소스 이름</a:t>
            </a:r>
            <a:r>
              <a:rPr lang="en-US" altLang="ko-KR" sz="1600" dirty="0"/>
              <a:t>, </a:t>
            </a:r>
            <a:r>
              <a:rPr lang="ko-KR" altLang="en-US" sz="1600" dirty="0"/>
              <a:t>레이블 등</a:t>
            </a:r>
            <a:r>
              <a:rPr lang="en-US" altLang="ko-KR" sz="1600" dirty="0"/>
              <a:t>)</a:t>
            </a:r>
          </a:p>
          <a:p>
            <a:pPr lvl="1"/>
            <a:r>
              <a:rPr lang="en-US" altLang="ko-KR" sz="1600" dirty="0"/>
              <a:t>spec: </a:t>
            </a:r>
            <a:r>
              <a:rPr lang="ko-KR" altLang="en-US" sz="1600" dirty="0"/>
              <a:t>리소스의 구체적 설정 정보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35A139A-9675-49D5-5C51-73E1F0B8BF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123" y="3716918"/>
            <a:ext cx="4057465" cy="182341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506C3B3-F14F-089D-46AA-63783B460F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3743" y="2510856"/>
            <a:ext cx="4289027" cy="3029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0650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9A5895-A498-4658-FFCA-F218424176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메타데이터와 스펙 작성 </a:t>
            </a:r>
            <a:r>
              <a:rPr lang="en-US" altLang="ko-KR" dirty="0"/>
              <a:t>(1) - </a:t>
            </a:r>
            <a:r>
              <a:rPr lang="ko-KR" altLang="en-US" dirty="0" err="1"/>
              <a:t>파드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81090AB-C12F-26C1-4FD9-4FC9881404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파드의</a:t>
            </a:r>
            <a:r>
              <a:rPr lang="ko-KR" altLang="en-US" dirty="0"/>
              <a:t> 메타데이터 및 스펙 주요 항목</a:t>
            </a:r>
            <a:endParaRPr lang="en-US" altLang="ko-KR" dirty="0"/>
          </a:p>
          <a:p>
            <a:pPr lvl="1"/>
            <a:r>
              <a:rPr lang="en-US" altLang="ko-KR" dirty="0"/>
              <a:t>metadata:</a:t>
            </a:r>
          </a:p>
          <a:p>
            <a:pPr lvl="2"/>
            <a:r>
              <a:rPr lang="en-US" altLang="ko-KR" dirty="0"/>
              <a:t>name: </a:t>
            </a:r>
            <a:r>
              <a:rPr lang="ko-KR" altLang="en-US" dirty="0" err="1"/>
              <a:t>파드</a:t>
            </a:r>
            <a:r>
              <a:rPr lang="ko-KR" altLang="en-US" dirty="0"/>
              <a:t> 이름</a:t>
            </a:r>
          </a:p>
          <a:p>
            <a:pPr lvl="2"/>
            <a:r>
              <a:rPr lang="en-US" altLang="ko-KR" dirty="0"/>
              <a:t>labels: </a:t>
            </a:r>
            <a:r>
              <a:rPr lang="ko-KR" altLang="en-US" dirty="0" err="1"/>
              <a:t>파드</a:t>
            </a:r>
            <a:r>
              <a:rPr lang="ko-KR" altLang="en-US" dirty="0"/>
              <a:t> 레이블</a:t>
            </a:r>
          </a:p>
          <a:p>
            <a:pPr lvl="1"/>
            <a:r>
              <a:rPr lang="en-US" altLang="ko-KR" dirty="0"/>
              <a:t>spec:</a:t>
            </a:r>
          </a:p>
          <a:p>
            <a:pPr lvl="2"/>
            <a:r>
              <a:rPr lang="en-US" altLang="ko-KR" dirty="0"/>
              <a:t>containers: </a:t>
            </a:r>
            <a:r>
              <a:rPr lang="ko-KR" altLang="en-US" dirty="0"/>
              <a:t>컨테이너 구성</a:t>
            </a:r>
          </a:p>
          <a:p>
            <a:pPr lvl="3"/>
            <a:r>
              <a:rPr lang="en-US" altLang="ko-KR" dirty="0"/>
              <a:t>name: </a:t>
            </a:r>
            <a:r>
              <a:rPr lang="ko-KR" altLang="en-US" dirty="0"/>
              <a:t>컨테이너 이름</a:t>
            </a:r>
          </a:p>
          <a:p>
            <a:pPr lvl="3"/>
            <a:r>
              <a:rPr lang="en-US" altLang="ko-KR" dirty="0"/>
              <a:t>image: </a:t>
            </a:r>
            <a:r>
              <a:rPr lang="ko-KR" altLang="en-US" dirty="0"/>
              <a:t>컨테이너 이미지</a:t>
            </a:r>
          </a:p>
          <a:p>
            <a:pPr lvl="3"/>
            <a:r>
              <a:rPr lang="en-US" altLang="ko-KR" dirty="0"/>
              <a:t>ports: </a:t>
            </a:r>
            <a:r>
              <a:rPr lang="ko-KR" altLang="en-US" dirty="0"/>
              <a:t>포트 설정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F712227-DF08-C028-BC08-5579A7212D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5227" y="2567530"/>
            <a:ext cx="5687658" cy="2645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7064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6ABD36-385E-8C8A-06E3-BB5CF658C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실습</a:t>
            </a:r>
            <a:r>
              <a:rPr lang="en-US" altLang="ko-KR" dirty="0"/>
              <a:t>] </a:t>
            </a:r>
            <a:r>
              <a:rPr lang="ko-KR" altLang="en-US" dirty="0" err="1"/>
              <a:t>매니페스트</a:t>
            </a:r>
            <a:r>
              <a:rPr lang="ko-KR" altLang="en-US" dirty="0"/>
              <a:t> 파일 작성 </a:t>
            </a:r>
            <a:r>
              <a:rPr lang="en-US" altLang="ko-KR" dirty="0"/>
              <a:t>(1) - </a:t>
            </a:r>
            <a:r>
              <a:rPr lang="ko-KR" altLang="en-US" dirty="0" err="1"/>
              <a:t>파드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26ED04F-6E3A-58CE-B579-07A951B2E0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52875" cy="4351338"/>
          </a:xfrm>
        </p:spPr>
        <p:txBody>
          <a:bodyPr>
            <a:normAutofit/>
          </a:bodyPr>
          <a:lstStyle/>
          <a:p>
            <a:r>
              <a:rPr lang="ko-KR" altLang="en-US" sz="1600" dirty="0"/>
              <a:t>단계 </a:t>
            </a:r>
            <a:r>
              <a:rPr lang="en-US" altLang="ko-KR" sz="1600" dirty="0"/>
              <a:t>1: </a:t>
            </a:r>
            <a:r>
              <a:rPr lang="ko-KR" altLang="en-US" sz="1600" dirty="0"/>
              <a:t>주요 항목 정의</a:t>
            </a:r>
          </a:p>
          <a:p>
            <a:pPr lvl="1"/>
            <a:r>
              <a:rPr lang="en-US" altLang="ko-KR" sz="1400" dirty="0" err="1"/>
              <a:t>apiVersion</a:t>
            </a:r>
            <a:r>
              <a:rPr lang="en-US" altLang="ko-KR" sz="1400" dirty="0"/>
              <a:t>, kind, metadata, spec </a:t>
            </a:r>
            <a:r>
              <a:rPr lang="ko-KR" altLang="en-US" sz="1400" dirty="0"/>
              <a:t>필드 구성</a:t>
            </a:r>
          </a:p>
          <a:p>
            <a:pPr lvl="1"/>
            <a:r>
              <a:rPr lang="en-US" altLang="ko-KR" sz="1400" dirty="0" err="1"/>
              <a:t>apiVersion</a:t>
            </a:r>
            <a:r>
              <a:rPr lang="en-US" altLang="ko-KR" sz="1400" dirty="0"/>
              <a:t>: API </a:t>
            </a:r>
            <a:r>
              <a:rPr lang="ko-KR" altLang="en-US" sz="1400" dirty="0"/>
              <a:t>버전 </a:t>
            </a:r>
            <a:r>
              <a:rPr lang="en-US" altLang="ko-KR" sz="1400" dirty="0"/>
              <a:t>(v1)</a:t>
            </a:r>
          </a:p>
          <a:p>
            <a:pPr lvl="1"/>
            <a:r>
              <a:rPr lang="en-US" altLang="ko-KR" sz="1400" dirty="0"/>
              <a:t>kind: </a:t>
            </a:r>
            <a:r>
              <a:rPr lang="ko-KR" altLang="en-US" sz="1400" dirty="0"/>
              <a:t>리소스 유형 </a:t>
            </a:r>
            <a:r>
              <a:rPr lang="en-US" altLang="ko-KR" sz="1400" dirty="0"/>
              <a:t>(Pod)</a:t>
            </a:r>
          </a:p>
          <a:p>
            <a:r>
              <a:rPr lang="ko-KR" altLang="en-US" sz="1600" dirty="0"/>
              <a:t>단계 </a:t>
            </a:r>
            <a:r>
              <a:rPr lang="en-US" altLang="ko-KR" sz="1600" dirty="0"/>
              <a:t>2: </a:t>
            </a:r>
            <a:r>
              <a:rPr lang="ko-KR" altLang="en-US" sz="1600" dirty="0"/>
              <a:t>메타데이터 설정</a:t>
            </a:r>
          </a:p>
          <a:p>
            <a:pPr lvl="1"/>
            <a:r>
              <a:rPr lang="ko-KR" altLang="en-US" sz="1400" dirty="0" err="1"/>
              <a:t>파드</a:t>
            </a:r>
            <a:r>
              <a:rPr lang="ko-KR" altLang="en-US" sz="1400" dirty="0"/>
              <a:t> 이름 설정</a:t>
            </a:r>
            <a:r>
              <a:rPr lang="en-US" altLang="ko-KR" sz="1400" dirty="0"/>
              <a:t>: apa000pod</a:t>
            </a:r>
          </a:p>
          <a:p>
            <a:pPr lvl="1"/>
            <a:r>
              <a:rPr lang="ko-KR" altLang="en-US" sz="1400" dirty="0"/>
              <a:t>레이블 설정</a:t>
            </a:r>
            <a:r>
              <a:rPr lang="en-US" altLang="ko-KR" sz="1400" dirty="0"/>
              <a:t>: app: apa000kube</a:t>
            </a:r>
          </a:p>
          <a:p>
            <a:r>
              <a:rPr lang="ko-KR" altLang="en-US" sz="1600" dirty="0"/>
              <a:t>단계 </a:t>
            </a:r>
            <a:r>
              <a:rPr lang="en-US" altLang="ko-KR" sz="1600" dirty="0"/>
              <a:t>3: </a:t>
            </a:r>
            <a:r>
              <a:rPr lang="ko-KR" altLang="en-US" sz="1600" dirty="0"/>
              <a:t>스펙 정의</a:t>
            </a:r>
          </a:p>
          <a:p>
            <a:pPr lvl="1"/>
            <a:r>
              <a:rPr lang="ko-KR" altLang="en-US" sz="1400" dirty="0"/>
              <a:t>컨테이너 정보</a:t>
            </a:r>
            <a:r>
              <a:rPr lang="en-US" altLang="ko-KR" sz="1400" dirty="0"/>
              <a:t>:</a:t>
            </a:r>
          </a:p>
          <a:p>
            <a:pPr lvl="2"/>
            <a:r>
              <a:rPr lang="ko-KR" altLang="en-US" sz="1200" dirty="0"/>
              <a:t>이름</a:t>
            </a:r>
            <a:r>
              <a:rPr lang="en-US" altLang="ko-KR" sz="1200" dirty="0"/>
              <a:t>: apa000ex91</a:t>
            </a:r>
          </a:p>
          <a:p>
            <a:pPr lvl="2"/>
            <a:r>
              <a:rPr lang="ko-KR" altLang="en-US" sz="1200" dirty="0"/>
              <a:t>이미지</a:t>
            </a:r>
            <a:r>
              <a:rPr lang="en-US" altLang="ko-KR" sz="1200" dirty="0"/>
              <a:t>: httpd</a:t>
            </a:r>
          </a:p>
          <a:p>
            <a:pPr lvl="2"/>
            <a:r>
              <a:rPr lang="ko-KR" altLang="en-US" sz="1200" dirty="0"/>
              <a:t>포트</a:t>
            </a:r>
            <a:r>
              <a:rPr lang="en-US" altLang="ko-KR" sz="1200" dirty="0"/>
              <a:t>: 80</a:t>
            </a:r>
          </a:p>
          <a:p>
            <a:r>
              <a:rPr lang="ko-KR" altLang="en-US" sz="1600" dirty="0"/>
              <a:t>단계 </a:t>
            </a:r>
            <a:r>
              <a:rPr lang="en-US" altLang="ko-KR" sz="1600" dirty="0"/>
              <a:t>4: </a:t>
            </a:r>
            <a:r>
              <a:rPr lang="ko-KR" altLang="en-US" sz="1600" dirty="0"/>
              <a:t>확인 및 저장</a:t>
            </a:r>
          </a:p>
          <a:p>
            <a:pPr lvl="1"/>
            <a:r>
              <a:rPr lang="ko-KR" altLang="en-US" sz="1400" dirty="0"/>
              <a:t>파일을 확인하고 저장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6640D05-C004-AC0A-97BF-41D488DE0B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8921" y="1866287"/>
            <a:ext cx="3146395" cy="3737823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0579A00F-E0F3-C5A0-FE4A-D88F999CDF5C}"/>
              </a:ext>
            </a:extLst>
          </p:cNvPr>
          <p:cNvSpPr/>
          <p:nvPr/>
        </p:nvSpPr>
        <p:spPr>
          <a:xfrm>
            <a:off x="7403284" y="2910980"/>
            <a:ext cx="2961314" cy="237827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1A3CD1-BEFC-F72F-0992-2FA2A955DD1E}"/>
              </a:ext>
            </a:extLst>
          </p:cNvPr>
          <p:cNvSpPr txBox="1"/>
          <p:nvPr/>
        </p:nvSpPr>
        <p:spPr>
          <a:xfrm>
            <a:off x="9441110" y="5738070"/>
            <a:ext cx="19126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뒤에 사용 되는 부분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05A168A9-4AF1-A815-472E-33FE0BDCAB40}"/>
              </a:ext>
            </a:extLst>
          </p:cNvPr>
          <p:cNvCxnSpPr/>
          <p:nvPr/>
        </p:nvCxnSpPr>
        <p:spPr>
          <a:xfrm>
            <a:off x="9106250" y="5289259"/>
            <a:ext cx="377504" cy="490450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99952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5659A6-AEA8-F44A-1DC2-0795BD488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4000" dirty="0"/>
              <a:t>메타데이터와 스펙 작성</a:t>
            </a:r>
            <a:r>
              <a:rPr lang="en-US" altLang="ko-KR" sz="4000" dirty="0"/>
              <a:t>(2) - </a:t>
            </a:r>
            <a:r>
              <a:rPr lang="ko-KR" altLang="en-US" sz="4000" dirty="0" err="1"/>
              <a:t>디플로이먼트</a:t>
            </a:r>
            <a:endParaRPr lang="ko-KR" altLang="en-US" sz="40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B8E9914-2020-5C16-EA33-A9A08262DF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524098" cy="4351338"/>
          </a:xfrm>
        </p:spPr>
        <p:txBody>
          <a:bodyPr>
            <a:normAutofit/>
          </a:bodyPr>
          <a:lstStyle/>
          <a:p>
            <a:r>
              <a:rPr lang="en-US" altLang="ko-KR" sz="1400" dirty="0"/>
              <a:t>Selector </a:t>
            </a:r>
            <a:r>
              <a:rPr lang="ko-KR" altLang="en-US" sz="1400" dirty="0"/>
              <a:t>설정</a:t>
            </a:r>
          </a:p>
          <a:p>
            <a:pPr lvl="1"/>
            <a:r>
              <a:rPr lang="ko-KR" altLang="en-US" sz="1200" dirty="0" err="1"/>
              <a:t>디플로이먼트가</a:t>
            </a:r>
            <a:r>
              <a:rPr lang="ko-KR" altLang="en-US" sz="1200" dirty="0"/>
              <a:t> 특정 레이블이 부여된 </a:t>
            </a:r>
            <a:r>
              <a:rPr lang="ko-KR" altLang="en-US" sz="1200" dirty="0" err="1"/>
              <a:t>파드를</a:t>
            </a:r>
            <a:r>
              <a:rPr lang="ko-KR" altLang="en-US" sz="1200" dirty="0"/>
              <a:t> 관리할 수 있도록 설정</a:t>
            </a:r>
            <a:r>
              <a:rPr lang="en-US" altLang="ko-KR" sz="1200" dirty="0"/>
              <a:t>.</a:t>
            </a:r>
          </a:p>
          <a:p>
            <a:pPr lvl="1"/>
            <a:r>
              <a:rPr lang="en-US" altLang="ko-KR" sz="1200" dirty="0" err="1"/>
              <a:t>matchLabels</a:t>
            </a:r>
            <a:r>
              <a:rPr lang="en-US" altLang="ko-KR" sz="1200" dirty="0"/>
              <a:t>: </a:t>
            </a:r>
            <a:r>
              <a:rPr lang="ko-KR" altLang="en-US" sz="1200" dirty="0" err="1"/>
              <a:t>파드를</a:t>
            </a:r>
            <a:r>
              <a:rPr lang="ko-KR" altLang="en-US" sz="1200" dirty="0"/>
              <a:t> 선택할 때 사용하는 레이블</a:t>
            </a:r>
            <a:r>
              <a:rPr lang="en-US" altLang="ko-KR" sz="1200" dirty="0"/>
              <a:t>, </a:t>
            </a:r>
            <a:r>
              <a:rPr lang="ko-KR" altLang="en-US" sz="1200" dirty="0"/>
              <a:t>템플릿 아래 </a:t>
            </a:r>
            <a:r>
              <a:rPr lang="en-US" altLang="ko-KR" sz="1200" dirty="0"/>
              <a:t>metadata</a:t>
            </a:r>
            <a:r>
              <a:rPr lang="ko-KR" altLang="en-US" sz="1200" dirty="0"/>
              <a:t>에서 기재</a:t>
            </a:r>
            <a:r>
              <a:rPr lang="en-US" altLang="ko-KR" sz="1200" dirty="0"/>
              <a:t>.</a:t>
            </a:r>
          </a:p>
          <a:p>
            <a:r>
              <a:rPr lang="en-US" altLang="ko-KR" sz="1400" dirty="0"/>
              <a:t>Replicas </a:t>
            </a:r>
            <a:r>
              <a:rPr lang="ko-KR" altLang="en-US" sz="1400" dirty="0"/>
              <a:t>설정</a:t>
            </a:r>
          </a:p>
          <a:p>
            <a:pPr lvl="1"/>
            <a:r>
              <a:rPr lang="ko-KR" altLang="en-US" sz="1200" dirty="0" err="1"/>
              <a:t>파드의</a:t>
            </a:r>
            <a:r>
              <a:rPr lang="ko-KR" altLang="en-US" sz="1200" dirty="0"/>
              <a:t> 복제 개수를 설정하는 부분</a:t>
            </a:r>
            <a:r>
              <a:rPr lang="en-US" altLang="ko-KR" sz="1200" dirty="0"/>
              <a:t>.</a:t>
            </a:r>
          </a:p>
          <a:p>
            <a:pPr lvl="1"/>
            <a:r>
              <a:rPr lang="ko-KR" altLang="en-US" sz="1200" dirty="0" err="1"/>
              <a:t>파드가</a:t>
            </a:r>
            <a:r>
              <a:rPr lang="ko-KR" altLang="en-US" sz="1200" dirty="0"/>
              <a:t> 몇 개로 유지될지 결정 </a:t>
            </a:r>
            <a:r>
              <a:rPr lang="en-US" altLang="ko-KR" sz="1200" dirty="0"/>
              <a:t>(0</a:t>
            </a:r>
            <a:r>
              <a:rPr lang="ko-KR" altLang="en-US" sz="1200" dirty="0"/>
              <a:t>으로 설정 시</a:t>
            </a:r>
            <a:r>
              <a:rPr lang="en-US" altLang="ko-KR" sz="1200" dirty="0"/>
              <a:t>, </a:t>
            </a:r>
            <a:r>
              <a:rPr lang="ko-KR" altLang="en-US" sz="1200" dirty="0" err="1"/>
              <a:t>파드가</a:t>
            </a:r>
            <a:r>
              <a:rPr lang="ko-KR" altLang="en-US" sz="1200" dirty="0"/>
              <a:t> 사라짐</a:t>
            </a:r>
            <a:r>
              <a:rPr lang="en-US" altLang="ko-KR" sz="1200" dirty="0"/>
              <a:t>).</a:t>
            </a:r>
          </a:p>
          <a:p>
            <a:r>
              <a:rPr lang="en-US" altLang="ko-KR" sz="1400" dirty="0"/>
              <a:t>Template </a:t>
            </a:r>
            <a:r>
              <a:rPr lang="ko-KR" altLang="en-US" sz="1400" dirty="0"/>
              <a:t>작성</a:t>
            </a:r>
          </a:p>
          <a:p>
            <a:pPr lvl="1"/>
            <a:r>
              <a:rPr lang="ko-KR" altLang="en-US" sz="1200" dirty="0"/>
              <a:t>생성할 </a:t>
            </a:r>
            <a:r>
              <a:rPr lang="ko-KR" altLang="en-US" sz="1200" dirty="0" err="1"/>
              <a:t>파드의</a:t>
            </a:r>
            <a:r>
              <a:rPr lang="ko-KR" altLang="en-US" sz="1200" dirty="0"/>
              <a:t> 정보를 기재</a:t>
            </a:r>
            <a:r>
              <a:rPr lang="en-US" altLang="ko-KR" sz="1200" dirty="0"/>
              <a:t>.</a:t>
            </a:r>
          </a:p>
          <a:p>
            <a:pPr lvl="1"/>
            <a:r>
              <a:rPr lang="en-US" altLang="ko-KR" sz="1200" dirty="0"/>
              <a:t>metadata </a:t>
            </a:r>
            <a:r>
              <a:rPr lang="ko-KR" altLang="en-US" sz="1200" dirty="0"/>
              <a:t>및 </a:t>
            </a:r>
            <a:r>
              <a:rPr lang="en-US" altLang="ko-KR" sz="1200" dirty="0"/>
              <a:t>spec</a:t>
            </a:r>
            <a:r>
              <a:rPr lang="ko-KR" altLang="en-US" sz="1200" dirty="0"/>
              <a:t>은 거의 동일하게 기재하며</a:t>
            </a:r>
            <a:r>
              <a:rPr lang="en-US" altLang="ko-KR" sz="1200" dirty="0"/>
              <a:t>, </a:t>
            </a:r>
            <a:r>
              <a:rPr lang="ko-KR" altLang="en-US" sz="1200" dirty="0"/>
              <a:t>레이블 관리를 위한 설정도 포함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D963ED96-F14C-712A-BA7F-9F9AD58BEC90}"/>
              </a:ext>
            </a:extLst>
          </p:cNvPr>
          <p:cNvGrpSpPr/>
          <p:nvPr/>
        </p:nvGrpSpPr>
        <p:grpSpPr>
          <a:xfrm>
            <a:off x="7222193" y="1643721"/>
            <a:ext cx="3657423" cy="4010174"/>
            <a:chOff x="7223880" y="1690688"/>
            <a:chExt cx="4023165" cy="4411191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4A19AC04-7965-EBF9-1C0D-E8993641B6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223880" y="1690688"/>
              <a:ext cx="3876591" cy="2962439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21B8CABE-DBED-2F2B-8824-D5D3E8F5B0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62298" y="4556334"/>
              <a:ext cx="3884747" cy="15455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415117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59E4FB-FB7D-73BB-ED44-57C0C6BD0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ko-KR" altLang="en-US" sz="2800" dirty="0"/>
              <a:t>쿠버네티스는 여러 대의 컨테이너가 여러 대의 물리적 서버에 걸쳐 실행되는 것을 전제로 한다</a:t>
            </a:r>
            <a:r>
              <a:rPr kumimoji="1" lang="en-US" altLang="ko-KR" sz="2800" dirty="0"/>
              <a:t>.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5A7D623-C98A-EF6B-CE00-C002159C68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142463" cy="3995312"/>
          </a:xfrm>
        </p:spPr>
        <p:txBody>
          <a:bodyPr>
            <a:normAutofit/>
          </a:bodyPr>
          <a:lstStyle/>
          <a:p>
            <a:r>
              <a:rPr kumimoji="1" lang="ko-KR" altLang="en-US" sz="2000" dirty="0" err="1"/>
              <a:t>도커는</a:t>
            </a:r>
            <a:r>
              <a:rPr kumimoji="1" lang="ko-KR" altLang="en-US" sz="2000" dirty="0"/>
              <a:t> 한 대의 물리적 서버에서 실행 되는 경우가 많지만</a:t>
            </a:r>
            <a:r>
              <a:rPr kumimoji="1" lang="en-US" altLang="ko-KR" sz="2000" dirty="0"/>
              <a:t>,</a:t>
            </a:r>
            <a:r>
              <a:rPr kumimoji="1" lang="ko-KR" altLang="en-US" sz="2000" dirty="0"/>
              <a:t> 쿠버네티스는 </a:t>
            </a:r>
            <a:r>
              <a:rPr kumimoji="1" lang="ko-KR" altLang="en-US" sz="2000" dirty="0" err="1"/>
              <a:t>여러대의</a:t>
            </a:r>
            <a:r>
              <a:rPr kumimoji="1" lang="ko-KR" altLang="en-US" sz="2000" dirty="0"/>
              <a:t> 물리적 서버의 존재를 전제로 한다</a:t>
            </a:r>
            <a:endParaRPr kumimoji="1" lang="en-US" altLang="ko-KR" sz="2000" dirty="0"/>
          </a:p>
          <a:p>
            <a:r>
              <a:rPr kumimoji="1" lang="en-US" altLang="ko-KR" sz="2000" dirty="0"/>
              <a:t>20</a:t>
            </a:r>
            <a:r>
              <a:rPr kumimoji="1" lang="ko-KR" altLang="en-US" sz="2000" dirty="0"/>
              <a:t>대의 컨테이너를 만들려면 </a:t>
            </a:r>
            <a:r>
              <a:rPr kumimoji="1" lang="en-US" altLang="ko-KR" sz="2000" dirty="0"/>
              <a:t>docker run </a:t>
            </a:r>
            <a:r>
              <a:rPr kumimoji="1" lang="ko-KR" altLang="en-US" sz="2000" dirty="0"/>
              <a:t>명령어를 </a:t>
            </a:r>
            <a:r>
              <a:rPr kumimoji="1" lang="en-US" altLang="ko-KR" sz="2000" dirty="0"/>
              <a:t>20</a:t>
            </a:r>
            <a:r>
              <a:rPr kumimoji="1" lang="ko-KR" altLang="en-US" sz="2000" dirty="0"/>
              <a:t>번 실행 해야 한다</a:t>
            </a:r>
            <a:r>
              <a:rPr kumimoji="1" lang="en-US" altLang="ko-KR" sz="2000" dirty="0"/>
              <a:t>.</a:t>
            </a:r>
          </a:p>
          <a:p>
            <a:r>
              <a:rPr kumimoji="1" lang="ko-KR" altLang="en-US" sz="2000" dirty="0"/>
              <a:t>에러 발생 시</a:t>
            </a:r>
            <a:r>
              <a:rPr kumimoji="1" lang="en-US" altLang="ko-KR" sz="2000" dirty="0"/>
              <a:t>,</a:t>
            </a:r>
            <a:r>
              <a:rPr kumimoji="1" lang="ko-KR" altLang="en-US" sz="2000" dirty="0"/>
              <a:t> 물리적 서버를 하나 하나 모니터링 해 관리 하는 일은 매우 번거롭다</a:t>
            </a:r>
            <a:r>
              <a:rPr kumimoji="1" lang="en-US" altLang="ko-KR" sz="2000" dirty="0"/>
              <a:t>.</a:t>
            </a:r>
          </a:p>
          <a:p>
            <a:r>
              <a:rPr kumimoji="1" lang="ko-KR" altLang="en-US" sz="2000" dirty="0"/>
              <a:t>쿠버네티스는 번거로운 컨테이너 생성이나 관리 수고를 덜어 주는 도구</a:t>
            </a:r>
            <a:r>
              <a:rPr kumimoji="1" lang="en-US" altLang="ko-KR" sz="2000" dirty="0"/>
              <a:t>.</a:t>
            </a:r>
          </a:p>
          <a:p>
            <a:r>
              <a:rPr kumimoji="1" lang="ko-KR" altLang="en-US" sz="2000" dirty="0"/>
              <a:t>정의 파일</a:t>
            </a:r>
            <a:r>
              <a:rPr kumimoji="1" lang="en-US" altLang="ko-KR" sz="2000" dirty="0"/>
              <a:t>(</a:t>
            </a:r>
            <a:r>
              <a:rPr kumimoji="1" lang="ko-KR" altLang="en-US" sz="2000" dirty="0" err="1"/>
              <a:t>매니페스트</a:t>
            </a:r>
            <a:r>
              <a:rPr kumimoji="1" lang="ko-KR" altLang="en-US" sz="2000" dirty="0"/>
              <a:t> 파일</a:t>
            </a:r>
            <a:r>
              <a:rPr kumimoji="1" lang="en-US" altLang="ko-KR" sz="2000" dirty="0"/>
              <a:t>)</a:t>
            </a:r>
            <a:r>
              <a:rPr kumimoji="1" lang="ko-KR" altLang="en-US" sz="2000" dirty="0"/>
              <a:t>만 작성하면</a:t>
            </a:r>
            <a:r>
              <a:rPr kumimoji="1" lang="en-US" altLang="ko-KR" sz="2000" dirty="0"/>
              <a:t>,</a:t>
            </a:r>
            <a:r>
              <a:rPr kumimoji="1" lang="ko-KR" altLang="en-US" sz="2000" dirty="0"/>
              <a:t> 모든 물리적 서버에 컨테이너 생성하고</a:t>
            </a:r>
            <a:r>
              <a:rPr kumimoji="1" lang="en-US" altLang="ko-KR" sz="2000" dirty="0"/>
              <a:t>,</a:t>
            </a:r>
            <a:r>
              <a:rPr kumimoji="1" lang="ko-KR" altLang="en-US" sz="2000" dirty="0"/>
              <a:t> 관리 해 준다</a:t>
            </a:r>
          </a:p>
        </p:txBody>
      </p:sp>
      <p:pic>
        <p:nvPicPr>
          <p:cNvPr id="5" name="그림 4" descr="도표, 평면도, 직사각형, 기술 도면이(가) 표시된 사진&#10;&#10;자동 생성된 설명">
            <a:extLst>
              <a:ext uri="{FF2B5EF4-FFF2-40B4-BE49-F238E27FC236}">
                <a16:creationId xmlns:a16="http://schemas.microsoft.com/office/drawing/2014/main" id="{0CA60D2D-E6CB-6852-B630-9800EA7CA5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9922" y="1825625"/>
            <a:ext cx="4826049" cy="2592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7514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DE5D15-9F0F-CC21-71B0-E189FA5CA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dirty="0"/>
              <a:t>[</a:t>
            </a:r>
            <a:r>
              <a:rPr lang="ko-KR" altLang="en-US" sz="3600" dirty="0"/>
              <a:t>실습</a:t>
            </a:r>
            <a:r>
              <a:rPr lang="en-US" altLang="ko-KR" sz="3600" dirty="0"/>
              <a:t>] </a:t>
            </a:r>
            <a:r>
              <a:rPr lang="ko-KR" altLang="en-US" sz="3600" dirty="0" err="1"/>
              <a:t>매니페스트</a:t>
            </a:r>
            <a:r>
              <a:rPr lang="ko-KR" altLang="en-US" sz="3600" dirty="0"/>
              <a:t> 파일 작성 </a:t>
            </a:r>
            <a:r>
              <a:rPr lang="en-US" altLang="ko-KR" sz="3600" dirty="0"/>
              <a:t>(2) - </a:t>
            </a:r>
            <a:r>
              <a:rPr lang="ko-KR" altLang="en-US" sz="3600" dirty="0" err="1"/>
              <a:t>디플로이먼트</a:t>
            </a:r>
            <a:endParaRPr lang="ko-KR" altLang="en-US" sz="36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34925AA-98DC-75DC-06BB-42D8C26D62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108659" cy="4351338"/>
          </a:xfrm>
        </p:spPr>
        <p:txBody>
          <a:bodyPr>
            <a:normAutofit/>
          </a:bodyPr>
          <a:lstStyle/>
          <a:p>
            <a:r>
              <a:rPr lang="ko-KR" altLang="en-US" sz="1600" dirty="0"/>
              <a:t>주 항목 기재</a:t>
            </a:r>
          </a:p>
          <a:p>
            <a:pPr lvl="1"/>
            <a:r>
              <a:rPr lang="ko-KR" altLang="en-US" sz="1400" dirty="0"/>
              <a:t>필요한 주요 항목</a:t>
            </a:r>
            <a:r>
              <a:rPr lang="en-US" altLang="ko-KR" sz="1400" dirty="0"/>
              <a:t>(</a:t>
            </a:r>
            <a:r>
              <a:rPr lang="en-US" altLang="ko-KR" sz="1400" dirty="0" err="1"/>
              <a:t>apiVersion</a:t>
            </a:r>
            <a:r>
              <a:rPr lang="en-US" altLang="ko-KR" sz="1400" dirty="0"/>
              <a:t>, kind, metadata, spec) </a:t>
            </a:r>
            <a:r>
              <a:rPr lang="ko-KR" altLang="en-US" sz="1400" dirty="0"/>
              <a:t>기재</a:t>
            </a:r>
            <a:r>
              <a:rPr lang="en-US" altLang="ko-KR" sz="1400" dirty="0"/>
              <a:t>.</a:t>
            </a:r>
          </a:p>
          <a:p>
            <a:r>
              <a:rPr lang="en-US" altLang="ko-KR" sz="1600" dirty="0" err="1"/>
              <a:t>apiVersion</a:t>
            </a:r>
            <a:r>
              <a:rPr lang="en-US" altLang="ko-KR" sz="1600" dirty="0"/>
              <a:t> </a:t>
            </a:r>
            <a:r>
              <a:rPr lang="ko-KR" altLang="en-US" sz="1600" dirty="0"/>
              <a:t>및 </a:t>
            </a:r>
            <a:r>
              <a:rPr lang="en-US" altLang="ko-KR" sz="1600" dirty="0"/>
              <a:t>kind </a:t>
            </a:r>
            <a:r>
              <a:rPr lang="ko-KR" altLang="en-US" sz="1600" dirty="0"/>
              <a:t>설정</a:t>
            </a:r>
          </a:p>
          <a:p>
            <a:pPr lvl="1"/>
            <a:r>
              <a:rPr lang="en-US" altLang="ko-KR" sz="1400" dirty="0" err="1"/>
              <a:t>apiVersion</a:t>
            </a:r>
            <a:r>
              <a:rPr lang="en-US" altLang="ko-KR" sz="1400" dirty="0"/>
              <a:t>: apps/v1</a:t>
            </a:r>
          </a:p>
          <a:p>
            <a:pPr lvl="1"/>
            <a:r>
              <a:rPr lang="en-US" altLang="ko-KR" sz="1400" dirty="0"/>
              <a:t>kind: Deployment</a:t>
            </a:r>
          </a:p>
          <a:p>
            <a:r>
              <a:rPr lang="en-US" altLang="ko-KR" sz="1600" dirty="0"/>
              <a:t>metadata </a:t>
            </a:r>
            <a:r>
              <a:rPr lang="ko-KR" altLang="en-US" sz="1600" dirty="0"/>
              <a:t>설정</a:t>
            </a:r>
          </a:p>
          <a:p>
            <a:pPr lvl="1"/>
            <a:r>
              <a:rPr lang="ko-KR" altLang="en-US" sz="1400" dirty="0" err="1"/>
              <a:t>디플로이먼트</a:t>
            </a:r>
            <a:r>
              <a:rPr lang="ko-KR" altLang="en-US" sz="1400" dirty="0"/>
              <a:t> 이름</a:t>
            </a:r>
            <a:r>
              <a:rPr lang="en-US" altLang="ko-KR" sz="1400" dirty="0"/>
              <a:t>: apa000dep</a:t>
            </a:r>
          </a:p>
          <a:p>
            <a:r>
              <a:rPr lang="en-US" altLang="ko-KR" sz="1600" dirty="0"/>
              <a:t>Selector</a:t>
            </a:r>
            <a:r>
              <a:rPr lang="ko-KR" altLang="en-US" sz="1600" dirty="0"/>
              <a:t>와 </a:t>
            </a:r>
            <a:r>
              <a:rPr lang="ko-KR" altLang="en-US" sz="1600" dirty="0" err="1"/>
              <a:t>레플리카</a:t>
            </a:r>
            <a:r>
              <a:rPr lang="ko-KR" altLang="en-US" sz="1600" dirty="0"/>
              <a:t> 수 설정</a:t>
            </a:r>
          </a:p>
          <a:p>
            <a:pPr lvl="1"/>
            <a:r>
              <a:rPr lang="en-US" altLang="ko-KR" sz="1400" dirty="0"/>
              <a:t>selector </a:t>
            </a:r>
            <a:r>
              <a:rPr lang="ko-KR" altLang="en-US" sz="1400" dirty="0"/>
              <a:t>항목에서 관리할 </a:t>
            </a:r>
            <a:r>
              <a:rPr lang="ko-KR" altLang="en-US" sz="1400" dirty="0" err="1"/>
              <a:t>파드를</a:t>
            </a:r>
            <a:r>
              <a:rPr lang="ko-KR" altLang="en-US" sz="1400" dirty="0"/>
              <a:t> 지정하는 레이블을 설정</a:t>
            </a:r>
            <a:r>
              <a:rPr lang="en-US" altLang="ko-KR" sz="1400" dirty="0"/>
              <a:t>: app: apa000kube</a:t>
            </a:r>
          </a:p>
          <a:p>
            <a:pPr lvl="1"/>
            <a:r>
              <a:rPr lang="en-US" altLang="ko-KR" sz="1400" dirty="0"/>
              <a:t>replicas </a:t>
            </a:r>
            <a:r>
              <a:rPr lang="ko-KR" altLang="en-US" sz="1400" dirty="0"/>
              <a:t>항목에서 컨테이너 복제 수 설정</a:t>
            </a:r>
            <a:r>
              <a:rPr lang="en-US" altLang="ko-KR" sz="1400" dirty="0"/>
              <a:t>: replicas: 3</a:t>
            </a:r>
          </a:p>
          <a:p>
            <a:r>
              <a:rPr lang="en-US" altLang="ko-KR" sz="1600" dirty="0"/>
              <a:t>Template </a:t>
            </a:r>
            <a:r>
              <a:rPr lang="ko-KR" altLang="en-US" sz="1600" dirty="0"/>
              <a:t>항목에 </a:t>
            </a:r>
            <a:r>
              <a:rPr lang="ko-KR" altLang="en-US" sz="1600" dirty="0" err="1"/>
              <a:t>파드</a:t>
            </a:r>
            <a:r>
              <a:rPr lang="ko-KR" altLang="en-US" sz="1600" dirty="0"/>
              <a:t> </a:t>
            </a:r>
            <a:r>
              <a:rPr lang="ko-KR" altLang="en-US" sz="1600" dirty="0" err="1"/>
              <a:t>매니페스트</a:t>
            </a:r>
            <a:r>
              <a:rPr lang="ko-KR" altLang="en-US" sz="1600" dirty="0"/>
              <a:t> 파일 내용 복사</a:t>
            </a:r>
          </a:p>
          <a:p>
            <a:pPr lvl="1"/>
            <a:r>
              <a:rPr lang="ko-KR" altLang="en-US" sz="1400" dirty="0"/>
              <a:t>템플릿 안에 </a:t>
            </a:r>
            <a:r>
              <a:rPr lang="ko-KR" altLang="en-US" sz="1400" dirty="0" err="1"/>
              <a:t>파드</a:t>
            </a:r>
            <a:r>
              <a:rPr lang="ko-KR" altLang="en-US" sz="1400" dirty="0"/>
              <a:t> </a:t>
            </a:r>
            <a:r>
              <a:rPr lang="ko-KR" altLang="en-US" sz="1400" dirty="0" err="1"/>
              <a:t>매니페스트</a:t>
            </a:r>
            <a:r>
              <a:rPr lang="ko-KR" altLang="en-US" sz="1400" dirty="0"/>
              <a:t> 정보를 그대로 복사해서 붙여 넣기</a:t>
            </a:r>
            <a:endParaRPr lang="en-US" altLang="ko-KR" sz="14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971D0A0-AD5C-6EC4-C819-2BFFEE9B2C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6010" y="1942598"/>
            <a:ext cx="2235030" cy="3199306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0F2DC752-A746-3326-A520-82E7D12BE38F}"/>
              </a:ext>
            </a:extLst>
          </p:cNvPr>
          <p:cNvSpPr/>
          <p:nvPr/>
        </p:nvSpPr>
        <p:spPr>
          <a:xfrm>
            <a:off x="8619687" y="3741490"/>
            <a:ext cx="1866552" cy="126673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12906C-7674-2CDF-6D24-6309739CCE11}"/>
              </a:ext>
            </a:extLst>
          </p:cNvPr>
          <p:cNvSpPr txBox="1"/>
          <p:nvPr/>
        </p:nvSpPr>
        <p:spPr>
          <a:xfrm>
            <a:off x="8862969" y="5457039"/>
            <a:ext cx="21091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/>
              <a:t>파드의</a:t>
            </a:r>
            <a:r>
              <a:rPr lang="ko-KR" altLang="en-US" sz="1400" dirty="0"/>
              <a:t> </a:t>
            </a:r>
            <a:r>
              <a:rPr lang="ko-KR" altLang="en-US" sz="1400" dirty="0" err="1"/>
              <a:t>매니페스트</a:t>
            </a:r>
            <a:r>
              <a:rPr lang="ko-KR" altLang="en-US" sz="1400" dirty="0"/>
              <a:t> 일부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163F4792-1B50-F385-4CB6-9544166EE8CC}"/>
              </a:ext>
            </a:extLst>
          </p:cNvPr>
          <p:cNvCxnSpPr/>
          <p:nvPr/>
        </p:nvCxnSpPr>
        <p:spPr>
          <a:xfrm>
            <a:off x="9496339" y="5008228"/>
            <a:ext cx="377504" cy="490450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3594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CBC298AC-F14D-5F81-1478-E467BA0D84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6514" y="2251178"/>
            <a:ext cx="4572982" cy="1439889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20BA015E-BBDF-9431-858C-A5EC0BE3D3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메타데이터와 스펙 작성 </a:t>
            </a:r>
            <a:r>
              <a:rPr lang="en-US" altLang="ko-KR" dirty="0"/>
              <a:t>(3) - </a:t>
            </a:r>
            <a:r>
              <a:rPr lang="ko-KR" altLang="en-US" dirty="0"/>
              <a:t>서비스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B6E03D8-E916-29AC-9FFC-C05AF31F82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967756" cy="4351338"/>
          </a:xfrm>
        </p:spPr>
        <p:txBody>
          <a:bodyPr>
            <a:normAutofit/>
          </a:bodyPr>
          <a:lstStyle/>
          <a:p>
            <a:r>
              <a:rPr lang="ko-KR" altLang="en-US" sz="1400" dirty="0"/>
              <a:t>유형</a:t>
            </a:r>
            <a:r>
              <a:rPr lang="en-US" altLang="ko-KR" sz="1400" dirty="0"/>
              <a:t>(type) </a:t>
            </a:r>
            <a:r>
              <a:rPr lang="ko-KR" altLang="en-US" sz="1400" dirty="0"/>
              <a:t>설정</a:t>
            </a:r>
            <a:endParaRPr lang="en-US" altLang="ko-KR" sz="1400" dirty="0"/>
          </a:p>
          <a:p>
            <a:pPr lvl="1"/>
            <a:r>
              <a:rPr lang="ko-KR" altLang="en-US" sz="1200" dirty="0"/>
              <a:t>서비스의 종류를 정의하며</a:t>
            </a:r>
            <a:r>
              <a:rPr lang="en-US" altLang="ko-KR" sz="1200" dirty="0"/>
              <a:t>, </a:t>
            </a:r>
            <a:r>
              <a:rPr lang="ko-KR" altLang="en-US" sz="1200" dirty="0"/>
              <a:t>외부에서 서비스에 어떻게 접속할 수 있을지 설정하는 항목</a:t>
            </a:r>
            <a:r>
              <a:rPr lang="en-US" altLang="ko-KR" sz="1200" dirty="0"/>
              <a:t>.</a:t>
            </a:r>
          </a:p>
          <a:p>
            <a:pPr lvl="1"/>
            <a:endParaRPr lang="en-US" altLang="ko-KR" sz="1200" dirty="0"/>
          </a:p>
          <a:p>
            <a:pPr lvl="1"/>
            <a:endParaRPr lang="en-US" altLang="ko-KR" sz="1200" dirty="0"/>
          </a:p>
          <a:p>
            <a:pPr lvl="1"/>
            <a:endParaRPr lang="en-US" altLang="ko-KR" sz="1200" dirty="0"/>
          </a:p>
          <a:p>
            <a:pPr lvl="1"/>
            <a:endParaRPr lang="en-US" altLang="ko-KR" sz="1200" dirty="0"/>
          </a:p>
          <a:p>
            <a:pPr lvl="1"/>
            <a:endParaRPr lang="en-US" altLang="ko-KR" sz="1200" dirty="0"/>
          </a:p>
          <a:p>
            <a:pPr marL="457200" lvl="1" indent="0">
              <a:buNone/>
            </a:pPr>
            <a:endParaRPr lang="en-US" altLang="ko-KR" sz="1200" dirty="0"/>
          </a:p>
          <a:p>
            <a:r>
              <a:rPr lang="ko-KR" altLang="en-US" sz="1600" dirty="0"/>
              <a:t>포트 설정</a:t>
            </a:r>
            <a:endParaRPr lang="en-US" altLang="ko-KR" sz="1600" dirty="0"/>
          </a:p>
          <a:p>
            <a:pPr lvl="1"/>
            <a:r>
              <a:rPr lang="ko-KR" altLang="en-US" sz="1200" dirty="0"/>
              <a:t>서비스와 컨테이너 간의 통신을 위해 각각의 포트를 지정하여 외부 또는 내부에서 접근할 수 있도록 구성하는 작업</a:t>
            </a:r>
            <a:endParaRPr lang="en-US" altLang="ko-KR" sz="1200" dirty="0"/>
          </a:p>
          <a:p>
            <a:r>
              <a:rPr lang="ko-KR" altLang="en-US" sz="1600" dirty="0" err="1"/>
              <a:t>셀렉터</a:t>
            </a:r>
            <a:r>
              <a:rPr lang="ko-KR" altLang="en-US" sz="1600" dirty="0"/>
              <a:t> 설정</a:t>
            </a:r>
            <a:endParaRPr lang="en-US" altLang="ko-KR" sz="1600" dirty="0"/>
          </a:p>
          <a:p>
            <a:pPr lvl="1"/>
            <a:r>
              <a:rPr lang="ko-KR" altLang="en-US" sz="1200" dirty="0" err="1"/>
              <a:t>셀렉터는</a:t>
            </a:r>
            <a:r>
              <a:rPr lang="ko-KR" altLang="en-US" sz="1200" dirty="0"/>
              <a:t> 서비스가 특정 레이블이 부여된 </a:t>
            </a:r>
            <a:r>
              <a:rPr lang="ko-KR" altLang="en-US" sz="1200" dirty="0" err="1"/>
              <a:t>파드를</a:t>
            </a:r>
            <a:r>
              <a:rPr lang="ko-KR" altLang="en-US" sz="1200" dirty="0"/>
              <a:t> 관리하도록 설정</a:t>
            </a:r>
            <a:r>
              <a:rPr lang="en-US" altLang="ko-KR" sz="1200" dirty="0"/>
              <a:t>.</a:t>
            </a:r>
          </a:p>
          <a:p>
            <a:pPr lvl="1"/>
            <a:r>
              <a:rPr lang="ko-KR" altLang="en-US" sz="1200" dirty="0" err="1"/>
              <a:t>디플로이먼트에서</a:t>
            </a:r>
            <a:r>
              <a:rPr lang="ko-KR" altLang="en-US" sz="1200" dirty="0"/>
              <a:t> 설정된 레이블을 사용하여</a:t>
            </a:r>
            <a:r>
              <a:rPr lang="en-US" altLang="ko-KR" sz="1200" dirty="0"/>
              <a:t>, </a:t>
            </a:r>
            <a:r>
              <a:rPr lang="ko-KR" altLang="en-US" sz="1200" dirty="0"/>
              <a:t>서비스에서 </a:t>
            </a:r>
            <a:r>
              <a:rPr lang="ko-KR" altLang="en-US" sz="1200" dirty="0" err="1"/>
              <a:t>파드를</a:t>
            </a:r>
            <a:r>
              <a:rPr lang="ko-KR" altLang="en-US" sz="1200" dirty="0"/>
              <a:t> 선택</a:t>
            </a:r>
            <a:r>
              <a:rPr lang="en-US" altLang="ko-KR" sz="1200" dirty="0"/>
              <a:t>.</a:t>
            </a:r>
          </a:p>
          <a:p>
            <a:pPr lvl="1"/>
            <a:r>
              <a:rPr lang="ko-KR" altLang="en-US" sz="1200" dirty="0" err="1"/>
              <a:t>디플로이먼트에서</a:t>
            </a:r>
            <a:r>
              <a:rPr lang="ko-KR" altLang="en-US" sz="1200" dirty="0"/>
              <a:t> </a:t>
            </a:r>
            <a:r>
              <a:rPr lang="en-US" altLang="ko-KR" sz="1200" dirty="0" err="1"/>
              <a:t>matchLabels</a:t>
            </a:r>
            <a:r>
              <a:rPr lang="en-US" altLang="ko-KR" sz="1200" dirty="0"/>
              <a:t>:</a:t>
            </a:r>
            <a:r>
              <a:rPr lang="ko-KR" altLang="en-US" sz="1200" dirty="0"/>
              <a:t>가 필수 항목인 반면</a:t>
            </a:r>
            <a:r>
              <a:rPr lang="en-US" altLang="ko-KR" sz="1200" dirty="0"/>
              <a:t>, </a:t>
            </a:r>
            <a:r>
              <a:rPr lang="ko-KR" altLang="en-US" sz="1200" dirty="0"/>
              <a:t>서비스에서는 선택 사항</a:t>
            </a:r>
            <a:r>
              <a:rPr lang="en-US" altLang="ko-KR" sz="1200" dirty="0"/>
              <a:t>.</a:t>
            </a:r>
            <a:endParaRPr lang="en-US" altLang="ko-KR" sz="1600" dirty="0"/>
          </a:p>
          <a:p>
            <a:endParaRPr lang="en-US" altLang="ko-KR" sz="16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014F659-5FC5-C06B-9BC5-5485077B49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8273" y="1795550"/>
            <a:ext cx="3486095" cy="264405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337175E-809E-C87F-FC01-1124BD0FC3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99117" y="4497625"/>
            <a:ext cx="2862782" cy="177232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4F3D9D3-DD08-BF81-2E57-649235E99F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82385" y="4497625"/>
            <a:ext cx="2133169" cy="1034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4264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80DE33-9CE3-E1A3-3DF6-4E7889BAA5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/>
              <a:t>[</a:t>
            </a:r>
            <a:r>
              <a:rPr lang="ko-KR" altLang="en-US" sz="4000" dirty="0"/>
              <a:t>실습</a:t>
            </a:r>
            <a:r>
              <a:rPr lang="en-US" altLang="ko-KR" sz="4000" dirty="0"/>
              <a:t>] </a:t>
            </a:r>
            <a:r>
              <a:rPr lang="ko-KR" altLang="en-US" sz="4000" dirty="0"/>
              <a:t>메타데이터와 스펙 작성 </a:t>
            </a:r>
            <a:r>
              <a:rPr lang="en-US" altLang="ko-KR" sz="4000" dirty="0"/>
              <a:t>(3) - </a:t>
            </a:r>
            <a:r>
              <a:rPr lang="ko-KR" altLang="en-US" sz="4000" dirty="0"/>
              <a:t>서비스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293EF08-182A-E676-C508-469F82627F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77294" cy="4382228"/>
          </a:xfrm>
        </p:spPr>
        <p:txBody>
          <a:bodyPr>
            <a:normAutofit/>
          </a:bodyPr>
          <a:lstStyle/>
          <a:p>
            <a:r>
              <a:rPr lang="ko-KR" altLang="en-US" sz="2000" dirty="0" err="1"/>
              <a:t>주항목</a:t>
            </a:r>
            <a:r>
              <a:rPr lang="ko-KR" altLang="en-US" sz="2000" dirty="0"/>
              <a:t> 기재</a:t>
            </a:r>
          </a:p>
          <a:p>
            <a:pPr lvl="1"/>
            <a:r>
              <a:rPr lang="ko-KR" altLang="en-US" sz="1800" dirty="0"/>
              <a:t>필수 항목</a:t>
            </a:r>
            <a:r>
              <a:rPr lang="en-US" altLang="ko-KR" sz="1800" dirty="0"/>
              <a:t>: </a:t>
            </a:r>
            <a:r>
              <a:rPr lang="en-US" altLang="ko-KR" sz="1800" dirty="0" err="1"/>
              <a:t>apiVersion</a:t>
            </a:r>
            <a:r>
              <a:rPr lang="en-US" altLang="ko-KR" sz="1800" dirty="0"/>
              <a:t>, kind, metadata, spec </a:t>
            </a:r>
            <a:r>
              <a:rPr lang="ko-KR" altLang="en-US" sz="1800" dirty="0"/>
              <a:t>설정</a:t>
            </a:r>
            <a:r>
              <a:rPr lang="en-US" altLang="ko-KR" sz="1800" dirty="0"/>
              <a:t>.</a:t>
            </a:r>
          </a:p>
          <a:p>
            <a:r>
              <a:rPr lang="en-US" altLang="ko-KR" sz="2000" dirty="0" err="1"/>
              <a:t>apiVersion</a:t>
            </a:r>
            <a:r>
              <a:rPr lang="en-US" altLang="ko-KR" sz="2000" dirty="0"/>
              <a:t> </a:t>
            </a:r>
            <a:r>
              <a:rPr lang="ko-KR" altLang="en-US" sz="2000" dirty="0"/>
              <a:t>및 </a:t>
            </a:r>
            <a:r>
              <a:rPr lang="en-US" altLang="ko-KR" sz="2000" dirty="0"/>
              <a:t>kind </a:t>
            </a:r>
            <a:r>
              <a:rPr lang="ko-KR" altLang="en-US" sz="2000" dirty="0"/>
              <a:t>설정</a:t>
            </a:r>
          </a:p>
          <a:p>
            <a:pPr lvl="1"/>
            <a:r>
              <a:rPr lang="en-US" altLang="ko-KR" sz="1800" dirty="0" err="1"/>
              <a:t>apiVersion</a:t>
            </a:r>
            <a:r>
              <a:rPr lang="en-US" altLang="ko-KR" sz="1800" dirty="0"/>
              <a:t> </a:t>
            </a:r>
            <a:r>
              <a:rPr lang="ko-KR" altLang="en-US" sz="1800" dirty="0"/>
              <a:t>값</a:t>
            </a:r>
            <a:r>
              <a:rPr lang="en-US" altLang="ko-KR" sz="1800" dirty="0"/>
              <a:t>: 'v1'</a:t>
            </a:r>
          </a:p>
          <a:p>
            <a:pPr lvl="1"/>
            <a:r>
              <a:rPr lang="en-US" altLang="ko-KR" sz="1800" dirty="0"/>
              <a:t>kind </a:t>
            </a:r>
            <a:r>
              <a:rPr lang="ko-KR" altLang="en-US" sz="1800" dirty="0"/>
              <a:t>값</a:t>
            </a:r>
            <a:r>
              <a:rPr lang="en-US" altLang="ko-KR" sz="1800" dirty="0"/>
              <a:t>: 'Service'</a:t>
            </a:r>
          </a:p>
          <a:p>
            <a:r>
              <a:rPr lang="en-US" altLang="ko-KR" sz="2000" dirty="0"/>
              <a:t>metadata </a:t>
            </a:r>
            <a:r>
              <a:rPr lang="ko-KR" altLang="en-US" sz="2000" dirty="0"/>
              <a:t>설정</a:t>
            </a:r>
          </a:p>
          <a:p>
            <a:pPr lvl="1"/>
            <a:r>
              <a:rPr lang="ko-KR" altLang="en-US" sz="1800" dirty="0"/>
              <a:t>서비스 이름 설정</a:t>
            </a:r>
            <a:r>
              <a:rPr lang="en-US" altLang="ko-KR" sz="1800" dirty="0"/>
              <a:t>: name: apa000ser</a:t>
            </a:r>
          </a:p>
          <a:p>
            <a:r>
              <a:rPr lang="en-US" altLang="ko-KR" sz="2000" dirty="0"/>
              <a:t>spec </a:t>
            </a:r>
            <a:r>
              <a:rPr lang="ko-KR" altLang="en-US" sz="2000" dirty="0"/>
              <a:t>설정</a:t>
            </a:r>
            <a:endParaRPr lang="en-US" altLang="ko-KR" sz="2000" dirty="0"/>
          </a:p>
          <a:p>
            <a:pPr lvl="1"/>
            <a:r>
              <a:rPr lang="ko-KR" altLang="en-US" sz="1800" dirty="0"/>
              <a:t>외부 요청을 특정 포트를 통해 내부 </a:t>
            </a:r>
            <a:r>
              <a:rPr lang="ko-KR" altLang="en-US" sz="1800" dirty="0" err="1"/>
              <a:t>파드로</a:t>
            </a:r>
            <a:r>
              <a:rPr lang="ko-KR" altLang="en-US" sz="1800" dirty="0"/>
              <a:t> 전달하는 서비스 구성을 정의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D1EAF8D-457B-DFE1-A8DE-C4D9E3F7D2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7495" y="1918742"/>
            <a:ext cx="2311944" cy="3398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8587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1DAFCF-D7C9-9BF0-67E4-2DD2AE6B5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쿠버네티스</a:t>
            </a:r>
            <a:r>
              <a:rPr lang="ko-KR" altLang="en-US" dirty="0"/>
              <a:t> 명령어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2273E36-1020-E4B5-E5A8-4843686F10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979920" cy="4351338"/>
          </a:xfrm>
        </p:spPr>
        <p:txBody>
          <a:bodyPr>
            <a:normAutofit/>
          </a:bodyPr>
          <a:lstStyle/>
          <a:p>
            <a:r>
              <a:rPr lang="ko-KR" altLang="en-US" sz="1800" dirty="0" err="1"/>
              <a:t>매니페스트</a:t>
            </a:r>
            <a:r>
              <a:rPr lang="ko-KR" altLang="en-US" sz="1800" dirty="0"/>
              <a:t> 파일을 작성한 후</a:t>
            </a:r>
            <a:r>
              <a:rPr lang="en-US" altLang="ko-KR" sz="1800" dirty="0"/>
              <a:t>, </a:t>
            </a:r>
            <a:r>
              <a:rPr lang="ko-KR" altLang="en-US" sz="1800" dirty="0" err="1"/>
              <a:t>쿠버네티스에</a:t>
            </a:r>
            <a:r>
              <a:rPr lang="ko-KR" altLang="en-US" sz="1800" dirty="0"/>
              <a:t> 적용하려면 </a:t>
            </a:r>
            <a:r>
              <a:rPr lang="en-US" altLang="ko-KR" sz="1800" dirty="0" err="1"/>
              <a:t>kubectl</a:t>
            </a:r>
            <a:r>
              <a:rPr lang="en-US" altLang="ko-KR" sz="1800" dirty="0"/>
              <a:t> </a:t>
            </a:r>
            <a:r>
              <a:rPr lang="ko-KR" altLang="en-US" sz="1800" dirty="0"/>
              <a:t>명령어를 사용</a:t>
            </a:r>
            <a:r>
              <a:rPr lang="en-US" altLang="ko-KR" sz="1800" dirty="0"/>
              <a:t>.</a:t>
            </a:r>
          </a:p>
          <a:p>
            <a:endParaRPr lang="en-US" altLang="ko-KR" sz="1800" dirty="0"/>
          </a:p>
          <a:p>
            <a:endParaRPr lang="en-US" altLang="ko-KR" sz="1800" dirty="0"/>
          </a:p>
          <a:p>
            <a:endParaRPr lang="en-US" altLang="ko-KR" sz="1800" dirty="0"/>
          </a:p>
          <a:p>
            <a:r>
              <a:rPr lang="en-US" altLang="ko-KR" sz="1800" dirty="0" err="1"/>
              <a:t>kubectl</a:t>
            </a:r>
            <a:r>
              <a:rPr lang="ko-KR" altLang="en-US" sz="1800" dirty="0"/>
              <a:t>은 </a:t>
            </a:r>
            <a:r>
              <a:rPr lang="ko-KR" altLang="en-US" sz="1800" dirty="0" err="1"/>
              <a:t>쿠버네티스</a:t>
            </a:r>
            <a:r>
              <a:rPr lang="ko-KR" altLang="en-US" sz="1800" dirty="0"/>
              <a:t> 클러스터에 명령을 내리는 방식으로</a:t>
            </a:r>
            <a:r>
              <a:rPr lang="en-US" altLang="ko-KR" sz="1800" dirty="0"/>
              <a:t>, </a:t>
            </a:r>
            <a:r>
              <a:rPr lang="ko-KR" altLang="en-US" sz="1800" dirty="0" err="1"/>
              <a:t>도커</a:t>
            </a:r>
            <a:r>
              <a:rPr lang="ko-KR" altLang="en-US" sz="1800" dirty="0"/>
              <a:t> 엔진에 명령을 내리는 것과 유사</a:t>
            </a:r>
            <a:r>
              <a:rPr lang="en-US" altLang="ko-KR" sz="1800" dirty="0"/>
              <a:t>.</a:t>
            </a:r>
          </a:p>
          <a:p>
            <a:r>
              <a:rPr lang="ko-KR" altLang="en-US" sz="1800" dirty="0"/>
              <a:t>초보자는 </a:t>
            </a:r>
            <a:r>
              <a:rPr lang="en-US" altLang="ko-KR" sz="1800" dirty="0"/>
              <a:t>apply</a:t>
            </a:r>
            <a:r>
              <a:rPr lang="ko-KR" altLang="en-US" sz="1800" dirty="0"/>
              <a:t>와 </a:t>
            </a:r>
            <a:r>
              <a:rPr lang="en-US" altLang="ko-KR" sz="1800" dirty="0"/>
              <a:t>delete </a:t>
            </a:r>
            <a:r>
              <a:rPr lang="ko-KR" altLang="en-US" sz="1800" dirty="0"/>
              <a:t>명령어를 중점적으로 익히는 것이 좋으며</a:t>
            </a:r>
            <a:r>
              <a:rPr lang="en-US" altLang="ko-KR" sz="1800" dirty="0"/>
              <a:t>, </a:t>
            </a:r>
            <a:r>
              <a:rPr lang="ko-KR" altLang="en-US" sz="1800" dirty="0"/>
              <a:t>나머지 명령어는 상황에 맞게 사용할 수 있다</a:t>
            </a:r>
            <a:r>
              <a:rPr lang="en-US" altLang="ko-KR" sz="1800" dirty="0"/>
              <a:t>.</a:t>
            </a:r>
          </a:p>
          <a:p>
            <a:r>
              <a:rPr lang="ko-KR" altLang="en-US" sz="1800" dirty="0" err="1"/>
              <a:t>쿠버네티스는</a:t>
            </a:r>
            <a:r>
              <a:rPr lang="ko-KR" altLang="en-US" sz="1800" dirty="0"/>
              <a:t> </a:t>
            </a:r>
            <a:r>
              <a:rPr lang="ko-KR" altLang="en-US" sz="1800" dirty="0" err="1"/>
              <a:t>도커와</a:t>
            </a:r>
            <a:r>
              <a:rPr lang="ko-KR" altLang="en-US" sz="1800" dirty="0"/>
              <a:t> 달리 </a:t>
            </a:r>
            <a:r>
              <a:rPr lang="ko-KR" altLang="en-US" sz="1800" dirty="0" err="1"/>
              <a:t>매니페스트</a:t>
            </a:r>
            <a:r>
              <a:rPr lang="ko-KR" altLang="en-US" sz="1800" dirty="0"/>
              <a:t> 파일을 사용하여 모든 리소스를 한 번에 생성하고</a:t>
            </a:r>
            <a:r>
              <a:rPr lang="en-US" altLang="ko-KR" sz="1800" dirty="0"/>
              <a:t>, </a:t>
            </a:r>
            <a:r>
              <a:rPr lang="ko-KR" altLang="en-US" sz="1800" dirty="0"/>
              <a:t>시스템 상태를 자동으로 유지 관리</a:t>
            </a:r>
            <a:endParaRPr lang="en-US" altLang="ko-KR" sz="1800" dirty="0"/>
          </a:p>
          <a:p>
            <a:pPr lvl="1"/>
            <a:r>
              <a:rPr lang="ko-KR" altLang="en-US" sz="1400" dirty="0"/>
              <a:t>사용자가 수작업으로 명령을 자주 입력할 필요가 없다</a:t>
            </a:r>
            <a:r>
              <a:rPr lang="en-US" altLang="ko-KR" sz="1400" dirty="0"/>
              <a:t>.</a:t>
            </a:r>
          </a:p>
        </p:txBody>
      </p:sp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70343212-A97D-9C2E-390A-A5B829E649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7046287"/>
              </p:ext>
            </p:extLst>
          </p:nvPr>
        </p:nvGraphicFramePr>
        <p:xfrm>
          <a:off x="8036560" y="1825625"/>
          <a:ext cx="3322320" cy="4440640"/>
        </p:xfrm>
        <a:graphic>
          <a:graphicData uri="http://schemas.openxmlformats.org/drawingml/2006/table">
            <a:tbl>
              <a:tblPr/>
              <a:tblGrid>
                <a:gridCol w="828857">
                  <a:extLst>
                    <a:ext uri="{9D8B030D-6E8A-4147-A177-3AD203B41FA5}">
                      <a16:colId xmlns:a16="http://schemas.microsoft.com/office/drawing/2014/main" val="3722837551"/>
                    </a:ext>
                  </a:extLst>
                </a:gridCol>
                <a:gridCol w="2493463">
                  <a:extLst>
                    <a:ext uri="{9D8B030D-6E8A-4147-A177-3AD203B41FA5}">
                      <a16:colId xmlns:a16="http://schemas.microsoft.com/office/drawing/2014/main" val="3531014511"/>
                    </a:ext>
                  </a:extLst>
                </a:gridCol>
              </a:tblGrid>
              <a:tr h="217567">
                <a:tc>
                  <a:txBody>
                    <a:bodyPr/>
                    <a:lstStyle/>
                    <a:p>
                      <a:r>
                        <a:rPr lang="ko-KR" altLang="en-US" sz="1100" dirty="0"/>
                        <a:t>커맨드</a:t>
                      </a:r>
                    </a:p>
                  </a:txBody>
                  <a:tcPr marL="54392" marR="54392" marT="27196" marB="271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/>
                        <a:t>내용</a:t>
                      </a:r>
                    </a:p>
                  </a:txBody>
                  <a:tcPr marL="54392" marR="54392" marT="27196" marB="271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7865934"/>
                  </a:ext>
                </a:extLst>
              </a:tr>
              <a:tr h="217567">
                <a:tc>
                  <a:txBody>
                    <a:bodyPr/>
                    <a:lstStyle/>
                    <a:p>
                      <a:r>
                        <a:rPr lang="en-US" sz="1100" dirty="0"/>
                        <a:t>create</a:t>
                      </a:r>
                    </a:p>
                  </a:txBody>
                  <a:tcPr marL="54392" marR="54392" marT="27196" marB="271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/>
                        <a:t>리소스 생성</a:t>
                      </a:r>
                    </a:p>
                  </a:txBody>
                  <a:tcPr marL="54392" marR="54392" marT="27196" marB="271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1744066"/>
                  </a:ext>
                </a:extLst>
              </a:tr>
              <a:tr h="217567">
                <a:tc>
                  <a:txBody>
                    <a:bodyPr/>
                    <a:lstStyle/>
                    <a:p>
                      <a:r>
                        <a:rPr lang="en-US" sz="1100" dirty="0"/>
                        <a:t>edit</a:t>
                      </a:r>
                    </a:p>
                  </a:txBody>
                  <a:tcPr marL="54392" marR="54392" marT="27196" marB="271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/>
                        <a:t>리소스 편집</a:t>
                      </a:r>
                    </a:p>
                  </a:txBody>
                  <a:tcPr marL="54392" marR="54392" marT="27196" marB="271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8979499"/>
                  </a:ext>
                </a:extLst>
              </a:tr>
              <a:tr h="217567">
                <a:tc>
                  <a:txBody>
                    <a:bodyPr/>
                    <a:lstStyle/>
                    <a:p>
                      <a:r>
                        <a:rPr lang="en-US" sz="1100" b="1" dirty="0"/>
                        <a:t>delete</a:t>
                      </a:r>
                    </a:p>
                  </a:txBody>
                  <a:tcPr marL="54392" marR="54392" marT="27196" marB="271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b="1" dirty="0"/>
                        <a:t>리소스 삭제</a:t>
                      </a:r>
                    </a:p>
                  </a:txBody>
                  <a:tcPr marL="54392" marR="54392" marT="27196" marB="271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0869408"/>
                  </a:ext>
                </a:extLst>
              </a:tr>
              <a:tr h="217567">
                <a:tc>
                  <a:txBody>
                    <a:bodyPr/>
                    <a:lstStyle/>
                    <a:p>
                      <a:r>
                        <a:rPr lang="en-US" sz="1100" dirty="0"/>
                        <a:t>get</a:t>
                      </a:r>
                    </a:p>
                  </a:txBody>
                  <a:tcPr marL="54392" marR="54392" marT="27196" marB="271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/>
                        <a:t>리소스 상태 출력</a:t>
                      </a:r>
                    </a:p>
                  </a:txBody>
                  <a:tcPr marL="54392" marR="54392" marT="27196" marB="271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5972372"/>
                  </a:ext>
                </a:extLst>
              </a:tr>
              <a:tr h="217567">
                <a:tc>
                  <a:txBody>
                    <a:bodyPr/>
                    <a:lstStyle/>
                    <a:p>
                      <a:r>
                        <a:rPr lang="en-US" sz="1100" dirty="0"/>
                        <a:t>set</a:t>
                      </a:r>
                    </a:p>
                  </a:txBody>
                  <a:tcPr marL="54392" marR="54392" marT="27196" marB="271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/>
                        <a:t>리소스 값 설정</a:t>
                      </a:r>
                    </a:p>
                  </a:txBody>
                  <a:tcPr marL="54392" marR="54392" marT="27196" marB="271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2272104"/>
                  </a:ext>
                </a:extLst>
              </a:tr>
              <a:tr h="217567">
                <a:tc>
                  <a:txBody>
                    <a:bodyPr/>
                    <a:lstStyle/>
                    <a:p>
                      <a:r>
                        <a:rPr lang="en-US" sz="1100" b="1" dirty="0"/>
                        <a:t>apply</a:t>
                      </a:r>
                    </a:p>
                  </a:txBody>
                  <a:tcPr marL="54392" marR="54392" marT="27196" marB="271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b="1" dirty="0"/>
                        <a:t>리소스 변경 사항 반영</a:t>
                      </a:r>
                    </a:p>
                  </a:txBody>
                  <a:tcPr marL="54392" marR="54392" marT="27196" marB="271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4778320"/>
                  </a:ext>
                </a:extLst>
              </a:tr>
              <a:tr h="217567">
                <a:tc>
                  <a:txBody>
                    <a:bodyPr/>
                    <a:lstStyle/>
                    <a:p>
                      <a:r>
                        <a:rPr lang="en-US" sz="1100"/>
                        <a:t>describe</a:t>
                      </a:r>
                    </a:p>
                  </a:txBody>
                  <a:tcPr marL="54392" marR="54392" marT="27196" marB="271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/>
                        <a:t>상세 정보 확인</a:t>
                      </a:r>
                    </a:p>
                  </a:txBody>
                  <a:tcPr marL="54392" marR="54392" marT="27196" marB="271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5669268"/>
                  </a:ext>
                </a:extLst>
              </a:tr>
              <a:tr h="217567">
                <a:tc>
                  <a:txBody>
                    <a:bodyPr/>
                    <a:lstStyle/>
                    <a:p>
                      <a:r>
                        <a:rPr lang="en-US" sz="1100"/>
                        <a:t>diff</a:t>
                      </a:r>
                    </a:p>
                  </a:txBody>
                  <a:tcPr marL="54392" marR="54392" marT="27196" marB="271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/>
                        <a:t>리소스 상태 비교</a:t>
                      </a:r>
                    </a:p>
                  </a:txBody>
                  <a:tcPr marL="54392" marR="54392" marT="27196" marB="271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4766428"/>
                  </a:ext>
                </a:extLst>
              </a:tr>
              <a:tr h="217567">
                <a:tc>
                  <a:txBody>
                    <a:bodyPr/>
                    <a:lstStyle/>
                    <a:p>
                      <a:r>
                        <a:rPr lang="en-US" sz="1100"/>
                        <a:t>expose</a:t>
                      </a:r>
                    </a:p>
                  </a:txBody>
                  <a:tcPr marL="54392" marR="54392" marT="27196" marB="271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 err="1"/>
                        <a:t>파드에</a:t>
                      </a:r>
                      <a:r>
                        <a:rPr lang="ko-KR" altLang="en-US" sz="1100" dirty="0"/>
                        <a:t> 새로운 서비스 생성</a:t>
                      </a:r>
                    </a:p>
                  </a:txBody>
                  <a:tcPr marL="54392" marR="54392" marT="27196" marB="271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1538461"/>
                  </a:ext>
                </a:extLst>
              </a:tr>
              <a:tr h="217567">
                <a:tc>
                  <a:txBody>
                    <a:bodyPr/>
                    <a:lstStyle/>
                    <a:p>
                      <a:r>
                        <a:rPr lang="en-US" sz="1100"/>
                        <a:t>scale</a:t>
                      </a:r>
                    </a:p>
                  </a:txBody>
                  <a:tcPr marL="54392" marR="54392" marT="27196" marB="271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 err="1"/>
                        <a:t>레플리카</a:t>
                      </a:r>
                      <a:r>
                        <a:rPr lang="ko-KR" altLang="en-US" sz="1100" dirty="0"/>
                        <a:t> 수 변경</a:t>
                      </a:r>
                    </a:p>
                  </a:txBody>
                  <a:tcPr marL="54392" marR="54392" marT="27196" marB="271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0150566"/>
                  </a:ext>
                </a:extLst>
              </a:tr>
              <a:tr h="217567">
                <a:tc>
                  <a:txBody>
                    <a:bodyPr/>
                    <a:lstStyle/>
                    <a:p>
                      <a:r>
                        <a:rPr lang="en-US" sz="1100"/>
                        <a:t>autoscale</a:t>
                      </a:r>
                    </a:p>
                  </a:txBody>
                  <a:tcPr marL="54392" marR="54392" marT="27196" marB="271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/>
                        <a:t>자동 스케일링 적용</a:t>
                      </a:r>
                    </a:p>
                  </a:txBody>
                  <a:tcPr marL="54392" marR="54392" marT="27196" marB="271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5494307"/>
                  </a:ext>
                </a:extLst>
              </a:tr>
              <a:tr h="217567">
                <a:tc>
                  <a:txBody>
                    <a:bodyPr/>
                    <a:lstStyle/>
                    <a:p>
                      <a:r>
                        <a:rPr lang="en-US" sz="1100"/>
                        <a:t>rollout</a:t>
                      </a:r>
                    </a:p>
                  </a:txBody>
                  <a:tcPr marL="54392" marR="54392" marT="27196" marB="271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 err="1"/>
                        <a:t>롤아웃</a:t>
                      </a:r>
                      <a:r>
                        <a:rPr lang="ko-KR" altLang="en-US" sz="1100" dirty="0"/>
                        <a:t> 수행</a:t>
                      </a:r>
                    </a:p>
                  </a:txBody>
                  <a:tcPr marL="54392" marR="54392" marT="27196" marB="271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5289271"/>
                  </a:ext>
                </a:extLst>
              </a:tr>
              <a:tr h="217567">
                <a:tc>
                  <a:txBody>
                    <a:bodyPr/>
                    <a:lstStyle/>
                    <a:p>
                      <a:r>
                        <a:rPr lang="en-US" sz="1100"/>
                        <a:t>exec</a:t>
                      </a:r>
                    </a:p>
                  </a:txBody>
                  <a:tcPr marL="54392" marR="54392" marT="27196" marB="271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/>
                        <a:t>컨테이너 내에서 명령 실행</a:t>
                      </a:r>
                    </a:p>
                  </a:txBody>
                  <a:tcPr marL="54392" marR="54392" marT="27196" marB="271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9778906"/>
                  </a:ext>
                </a:extLst>
              </a:tr>
              <a:tr h="217567">
                <a:tc>
                  <a:txBody>
                    <a:bodyPr/>
                    <a:lstStyle/>
                    <a:p>
                      <a:r>
                        <a:rPr lang="en-US" sz="1100"/>
                        <a:t>run</a:t>
                      </a:r>
                    </a:p>
                  </a:txBody>
                  <a:tcPr marL="54392" marR="54392" marT="27196" marB="271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/>
                        <a:t>컨테이너 내에서 명령을 한 번 실행</a:t>
                      </a:r>
                    </a:p>
                  </a:txBody>
                  <a:tcPr marL="54392" marR="54392" marT="27196" marB="271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685049"/>
                  </a:ext>
                </a:extLst>
              </a:tr>
              <a:tr h="217567">
                <a:tc>
                  <a:txBody>
                    <a:bodyPr/>
                    <a:lstStyle/>
                    <a:p>
                      <a:r>
                        <a:rPr lang="en-US" sz="1100"/>
                        <a:t>attach</a:t>
                      </a:r>
                    </a:p>
                  </a:txBody>
                  <a:tcPr marL="54392" marR="54392" marT="27196" marB="271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/>
                        <a:t>컨테이너 접속</a:t>
                      </a:r>
                    </a:p>
                  </a:txBody>
                  <a:tcPr marL="54392" marR="54392" marT="27196" marB="271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420503"/>
                  </a:ext>
                </a:extLst>
              </a:tr>
              <a:tr h="217567">
                <a:tc>
                  <a:txBody>
                    <a:bodyPr/>
                    <a:lstStyle/>
                    <a:p>
                      <a:r>
                        <a:rPr lang="en-US" sz="1100"/>
                        <a:t>cp</a:t>
                      </a:r>
                    </a:p>
                  </a:txBody>
                  <a:tcPr marL="54392" marR="54392" marT="27196" marB="271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/>
                        <a:t>컨테이너 내 파일 복사</a:t>
                      </a:r>
                    </a:p>
                  </a:txBody>
                  <a:tcPr marL="54392" marR="54392" marT="27196" marB="271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5510198"/>
                  </a:ext>
                </a:extLst>
              </a:tr>
              <a:tr h="217567">
                <a:tc>
                  <a:txBody>
                    <a:bodyPr/>
                    <a:lstStyle/>
                    <a:p>
                      <a:r>
                        <a:rPr lang="en-US" sz="1100"/>
                        <a:t>logs</a:t>
                      </a:r>
                    </a:p>
                  </a:txBody>
                  <a:tcPr marL="54392" marR="54392" marT="27196" marB="271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/>
                        <a:t>컨테이너 로그 출력</a:t>
                      </a:r>
                    </a:p>
                  </a:txBody>
                  <a:tcPr marL="54392" marR="54392" marT="27196" marB="271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8499756"/>
                  </a:ext>
                </a:extLst>
              </a:tr>
              <a:tr h="217567">
                <a:tc>
                  <a:txBody>
                    <a:bodyPr/>
                    <a:lstStyle/>
                    <a:p>
                      <a:r>
                        <a:rPr lang="en-US" sz="1100"/>
                        <a:t>cluster-info</a:t>
                      </a:r>
                    </a:p>
                  </a:txBody>
                  <a:tcPr marL="54392" marR="54392" marT="27196" marB="271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/>
                        <a:t>클러스터 상세 정보 출력</a:t>
                      </a:r>
                    </a:p>
                  </a:txBody>
                  <a:tcPr marL="54392" marR="54392" marT="27196" marB="271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0374943"/>
                  </a:ext>
                </a:extLst>
              </a:tr>
              <a:tr h="217567">
                <a:tc>
                  <a:txBody>
                    <a:bodyPr/>
                    <a:lstStyle/>
                    <a:p>
                      <a:r>
                        <a:rPr lang="en-US" sz="1100"/>
                        <a:t>top</a:t>
                      </a:r>
                    </a:p>
                  </a:txBody>
                  <a:tcPr marL="54392" marR="54392" marT="27196" marB="271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/>
                        <a:t>시스템 자원</a:t>
                      </a:r>
                      <a:r>
                        <a:rPr lang="en-US" altLang="ko-KR" sz="1100" dirty="0"/>
                        <a:t>(CPU, </a:t>
                      </a:r>
                      <a:r>
                        <a:rPr lang="ko-KR" altLang="en-US" sz="1100" dirty="0"/>
                        <a:t>메모리 등</a:t>
                      </a:r>
                      <a:r>
                        <a:rPr lang="en-US" altLang="ko-KR" sz="1100" dirty="0"/>
                        <a:t>) </a:t>
                      </a:r>
                      <a:r>
                        <a:rPr lang="ko-KR" altLang="en-US" sz="1100" dirty="0"/>
                        <a:t>확인</a:t>
                      </a:r>
                    </a:p>
                  </a:txBody>
                  <a:tcPr marL="54392" marR="54392" marT="27196" marB="271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8252203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2EA3B2CD-C507-AA8E-3675-B5D304AF16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2808" y="2477083"/>
            <a:ext cx="2562304" cy="951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377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8DDF55-8665-21F9-8F39-D9C24C094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/>
              <a:t>[</a:t>
            </a:r>
            <a:r>
              <a:rPr lang="ko-KR" altLang="en-US" sz="3200" dirty="0"/>
              <a:t>실습</a:t>
            </a:r>
            <a:r>
              <a:rPr lang="en-US" altLang="ko-KR" sz="3200" dirty="0"/>
              <a:t>] </a:t>
            </a:r>
            <a:r>
              <a:rPr lang="ko-KR" altLang="en-US" sz="3200" dirty="0" err="1"/>
              <a:t>매니페스트</a:t>
            </a:r>
            <a:r>
              <a:rPr lang="ko-KR" altLang="en-US" sz="3200" dirty="0"/>
              <a:t> 파일로 </a:t>
            </a:r>
            <a:r>
              <a:rPr lang="ko-KR" altLang="en-US" sz="3200" dirty="0" err="1"/>
              <a:t>파드</a:t>
            </a:r>
            <a:r>
              <a:rPr lang="ko-KR" altLang="en-US" sz="3200" dirty="0"/>
              <a:t> 생성 </a:t>
            </a:r>
            <a:r>
              <a:rPr lang="en-US" altLang="ko-KR" sz="3200" dirty="0"/>
              <a:t>(1) - </a:t>
            </a:r>
            <a:r>
              <a:rPr lang="ko-KR" altLang="en-US" sz="3200" dirty="0" err="1"/>
              <a:t>디플로이먼트</a:t>
            </a:r>
            <a:endParaRPr lang="ko-KR" altLang="en-US" sz="32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E1C985F-1C9A-7247-0D10-A79946AE1C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730240" cy="4351338"/>
          </a:xfrm>
        </p:spPr>
        <p:txBody>
          <a:bodyPr>
            <a:normAutofit/>
          </a:bodyPr>
          <a:lstStyle/>
          <a:p>
            <a:r>
              <a:rPr lang="ko-KR" altLang="en-US" sz="1400" dirty="0" err="1"/>
              <a:t>매니페스트</a:t>
            </a:r>
            <a:r>
              <a:rPr lang="ko-KR" altLang="en-US" sz="1400" dirty="0"/>
              <a:t> 파일을 사용하여 </a:t>
            </a:r>
            <a:r>
              <a:rPr lang="ko-KR" altLang="en-US" sz="1400" dirty="0" err="1"/>
              <a:t>디플로이먼트를</a:t>
            </a:r>
            <a:r>
              <a:rPr lang="ko-KR" altLang="en-US" sz="1400" dirty="0"/>
              <a:t> 통해 </a:t>
            </a:r>
            <a:r>
              <a:rPr lang="ko-KR" altLang="en-US" sz="1400" dirty="0" err="1"/>
              <a:t>파드를</a:t>
            </a:r>
            <a:r>
              <a:rPr lang="ko-KR" altLang="en-US" sz="1400" dirty="0"/>
              <a:t> 생성</a:t>
            </a:r>
            <a:r>
              <a:rPr lang="en-US" altLang="ko-KR" sz="1400" dirty="0"/>
              <a:t>.</a:t>
            </a:r>
          </a:p>
          <a:p>
            <a:r>
              <a:rPr lang="en-US" altLang="ko-KR" sz="1400" dirty="0" err="1"/>
              <a:t>kubectl</a:t>
            </a:r>
            <a:r>
              <a:rPr lang="en-US" altLang="ko-KR" sz="1400" dirty="0"/>
              <a:t> apply </a:t>
            </a:r>
            <a:r>
              <a:rPr lang="ko-KR" altLang="en-US" sz="1400" dirty="0"/>
              <a:t>명령어로 </a:t>
            </a:r>
            <a:r>
              <a:rPr lang="ko-KR" altLang="en-US" sz="1400" dirty="0" err="1"/>
              <a:t>매니페스트</a:t>
            </a:r>
            <a:r>
              <a:rPr lang="ko-KR" altLang="en-US" sz="1400" dirty="0"/>
              <a:t> 파일의 내용을 실제 리소스에 반영</a:t>
            </a:r>
            <a:r>
              <a:rPr lang="en-US" altLang="ko-KR" sz="1400" dirty="0"/>
              <a:t>.</a:t>
            </a:r>
          </a:p>
          <a:p>
            <a:r>
              <a:rPr lang="ko-KR" altLang="en-US" sz="1400" dirty="0" err="1"/>
              <a:t>디플로이먼트로</a:t>
            </a:r>
            <a:r>
              <a:rPr lang="ko-KR" altLang="en-US" sz="1400" dirty="0"/>
              <a:t> 생성된 </a:t>
            </a:r>
            <a:r>
              <a:rPr lang="ko-KR" altLang="en-US" sz="1400" dirty="0" err="1"/>
              <a:t>파드는</a:t>
            </a:r>
            <a:r>
              <a:rPr lang="ko-KR" altLang="en-US" sz="1400" dirty="0"/>
              <a:t> 직접 접근이 불가능하므로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파드의</a:t>
            </a:r>
            <a:r>
              <a:rPr lang="ko-KR" altLang="en-US" sz="1400" dirty="0"/>
              <a:t> 목록을 통해 생성 여부를 확인</a:t>
            </a:r>
            <a:r>
              <a:rPr lang="en-US" altLang="ko-KR" sz="1400" dirty="0"/>
              <a:t>.</a:t>
            </a:r>
          </a:p>
          <a:p>
            <a:r>
              <a:rPr lang="en-US" altLang="ko-KR" sz="1400" dirty="0"/>
              <a:t>1</a:t>
            </a:r>
            <a:r>
              <a:rPr lang="ko-KR" altLang="en-US" sz="1400" dirty="0"/>
              <a:t>단계</a:t>
            </a:r>
            <a:r>
              <a:rPr lang="en-US" altLang="ko-KR" sz="1400" dirty="0"/>
              <a:t>: </a:t>
            </a:r>
            <a:r>
              <a:rPr lang="ko-KR" altLang="en-US" sz="1400" dirty="0" err="1"/>
              <a:t>디플로이먼트</a:t>
            </a:r>
            <a:r>
              <a:rPr lang="ko-KR" altLang="en-US" sz="1400" dirty="0"/>
              <a:t> </a:t>
            </a:r>
            <a:r>
              <a:rPr lang="ko-KR" altLang="en-US" sz="1400" dirty="0" err="1"/>
              <a:t>매니페스트</a:t>
            </a:r>
            <a:r>
              <a:rPr lang="ko-KR" altLang="en-US" sz="1400" dirty="0"/>
              <a:t> 파일 </a:t>
            </a:r>
            <a:r>
              <a:rPr lang="ko-KR" altLang="en-US" sz="1400" dirty="0" err="1"/>
              <a:t>읽어들이기</a:t>
            </a:r>
            <a:endParaRPr lang="ko-KR" altLang="en-US" sz="1400" dirty="0"/>
          </a:p>
          <a:p>
            <a:pPr lvl="1"/>
            <a:r>
              <a:rPr lang="ko-KR" altLang="en-US" sz="1200" dirty="0" err="1"/>
              <a:t>매니페스트</a:t>
            </a:r>
            <a:r>
              <a:rPr lang="ko-KR" altLang="en-US" sz="1200" dirty="0"/>
              <a:t> 파일을 </a:t>
            </a:r>
            <a:r>
              <a:rPr lang="ko-KR" altLang="en-US" sz="1200" dirty="0" err="1"/>
              <a:t>쿠버네티스에</a:t>
            </a:r>
            <a:r>
              <a:rPr lang="ko-KR" altLang="en-US" sz="1200" dirty="0"/>
              <a:t> 적용하여 리소스를 생성하기 위해 </a:t>
            </a:r>
            <a:r>
              <a:rPr lang="en-US" altLang="ko-KR" sz="1200" dirty="0" err="1"/>
              <a:t>kubectl</a:t>
            </a:r>
            <a:r>
              <a:rPr lang="en-US" altLang="ko-KR" sz="1200" dirty="0"/>
              <a:t> apply -f &lt;</a:t>
            </a:r>
            <a:r>
              <a:rPr lang="ko-KR" altLang="en-US" sz="1200" dirty="0"/>
              <a:t>파일경로</a:t>
            </a:r>
            <a:r>
              <a:rPr lang="en-US" altLang="ko-KR" sz="1200" dirty="0"/>
              <a:t>&gt; </a:t>
            </a:r>
            <a:r>
              <a:rPr lang="ko-KR" altLang="en-US" sz="1200" dirty="0"/>
              <a:t>명령어를 사용</a:t>
            </a:r>
            <a:r>
              <a:rPr lang="en-US" altLang="ko-KR" sz="1200" dirty="0"/>
              <a:t>.</a:t>
            </a:r>
          </a:p>
          <a:p>
            <a:pPr lvl="1"/>
            <a:r>
              <a:rPr lang="ko-KR" altLang="en-US" sz="1200" dirty="0"/>
              <a:t>실행 결과</a:t>
            </a:r>
            <a:r>
              <a:rPr lang="en-US" altLang="ko-KR" sz="1200" dirty="0"/>
              <a:t>: </a:t>
            </a:r>
            <a:r>
              <a:rPr lang="en-US" altLang="ko-KR" sz="1200" dirty="0" err="1"/>
              <a:t>deployment.apps</a:t>
            </a:r>
            <a:r>
              <a:rPr lang="en-US" altLang="ko-KR" sz="1200" dirty="0"/>
              <a:t>/apa000dep created (</a:t>
            </a:r>
            <a:r>
              <a:rPr lang="ko-KR" altLang="en-US" sz="1200" dirty="0" err="1"/>
              <a:t>디플로이먼트가</a:t>
            </a:r>
            <a:r>
              <a:rPr lang="ko-KR" altLang="en-US" sz="1200" dirty="0"/>
              <a:t> 성공적으로 생성됨</a:t>
            </a:r>
            <a:r>
              <a:rPr lang="en-US" altLang="ko-KR" sz="1200" dirty="0"/>
              <a:t>).</a:t>
            </a:r>
          </a:p>
          <a:p>
            <a:r>
              <a:rPr lang="en-US" altLang="ko-KR" sz="1400" dirty="0"/>
              <a:t>2</a:t>
            </a:r>
            <a:r>
              <a:rPr lang="ko-KR" altLang="en-US" sz="1400" dirty="0"/>
              <a:t>단계</a:t>
            </a:r>
            <a:r>
              <a:rPr lang="en-US" altLang="ko-KR" sz="1400" dirty="0"/>
              <a:t>: </a:t>
            </a:r>
            <a:r>
              <a:rPr lang="ko-KR" altLang="en-US" sz="1400" dirty="0" err="1"/>
              <a:t>파드</a:t>
            </a:r>
            <a:r>
              <a:rPr lang="ko-KR" altLang="en-US" sz="1400" dirty="0"/>
              <a:t> 생성 확인</a:t>
            </a:r>
          </a:p>
          <a:p>
            <a:pPr lvl="1"/>
            <a:r>
              <a:rPr lang="en-US" altLang="ko-KR" sz="1200" dirty="0" err="1"/>
              <a:t>kubectl</a:t>
            </a:r>
            <a:r>
              <a:rPr lang="en-US" altLang="ko-KR" sz="1200" dirty="0"/>
              <a:t> get pods </a:t>
            </a:r>
            <a:r>
              <a:rPr lang="ko-KR" altLang="en-US" sz="1200" dirty="0"/>
              <a:t>명령어로 </a:t>
            </a:r>
            <a:r>
              <a:rPr lang="ko-KR" altLang="en-US" sz="1200" dirty="0" err="1"/>
              <a:t>파드의</a:t>
            </a:r>
            <a:r>
              <a:rPr lang="ko-KR" altLang="en-US" sz="1200" dirty="0"/>
              <a:t> 상태를 확인</a:t>
            </a:r>
            <a:r>
              <a:rPr lang="en-US" altLang="ko-KR" sz="1200" dirty="0"/>
              <a:t>.</a:t>
            </a:r>
          </a:p>
          <a:p>
            <a:pPr lvl="1"/>
            <a:r>
              <a:rPr lang="ko-KR" altLang="en-US" sz="1200" dirty="0" err="1"/>
              <a:t>파드</a:t>
            </a:r>
            <a:r>
              <a:rPr lang="ko-KR" altLang="en-US" sz="1200" dirty="0"/>
              <a:t> 목록에 세 개의 </a:t>
            </a:r>
            <a:r>
              <a:rPr lang="ko-KR" altLang="en-US" sz="1200" dirty="0" err="1"/>
              <a:t>파드가</a:t>
            </a:r>
            <a:r>
              <a:rPr lang="ko-KR" altLang="en-US" sz="1200" dirty="0"/>
              <a:t> 생성되었으나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ImagePullBackOff</a:t>
            </a:r>
            <a:r>
              <a:rPr lang="en-US" altLang="ko-KR" sz="1200" dirty="0"/>
              <a:t> </a:t>
            </a:r>
            <a:r>
              <a:rPr lang="ko-KR" altLang="en-US" sz="1200" dirty="0"/>
              <a:t>상태로 이미지 다운로드에 실패한 것을 확인 가능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4084F38-D4B5-0CF0-2F87-2EE4746DF6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8440" y="1825626"/>
            <a:ext cx="4511040" cy="2430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8078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17801A-E85A-AE65-5AC6-48080EE0FA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dirty="0"/>
              <a:t>[</a:t>
            </a:r>
            <a:r>
              <a:rPr lang="ko-KR" altLang="en-US" sz="3600" dirty="0"/>
              <a:t>실습</a:t>
            </a:r>
            <a:r>
              <a:rPr lang="en-US" altLang="ko-KR" sz="3600" dirty="0"/>
              <a:t>] </a:t>
            </a:r>
            <a:r>
              <a:rPr lang="ko-KR" altLang="en-US" sz="3600" dirty="0" err="1"/>
              <a:t>매니페스트</a:t>
            </a:r>
            <a:r>
              <a:rPr lang="ko-KR" altLang="en-US" sz="3600" dirty="0"/>
              <a:t> 파일로 </a:t>
            </a:r>
            <a:r>
              <a:rPr lang="ko-KR" altLang="en-US" sz="3600" dirty="0" err="1"/>
              <a:t>파드</a:t>
            </a:r>
            <a:r>
              <a:rPr lang="ko-KR" altLang="en-US" sz="3600" dirty="0"/>
              <a:t> 생성</a:t>
            </a:r>
            <a:r>
              <a:rPr lang="en-US" altLang="ko-KR" sz="3600" dirty="0"/>
              <a:t>(2) - </a:t>
            </a:r>
            <a:r>
              <a:rPr lang="ko-KR" altLang="en-US" sz="3600" dirty="0"/>
              <a:t>서비스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F82FA53-E00F-DB83-4A97-6CC87558E8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797040" cy="2781935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서비스의 </a:t>
            </a:r>
            <a:r>
              <a:rPr lang="ko-KR" altLang="en-US" sz="2000" dirty="0" err="1"/>
              <a:t>매니페스트</a:t>
            </a:r>
            <a:r>
              <a:rPr lang="ko-KR" altLang="en-US" sz="2000" dirty="0"/>
              <a:t> 파일을 </a:t>
            </a:r>
            <a:r>
              <a:rPr lang="ko-KR" altLang="en-US" sz="2000" dirty="0" err="1"/>
              <a:t>읽어들이기</a:t>
            </a:r>
            <a:endParaRPr lang="ko-KR" altLang="en-US" sz="2000" dirty="0"/>
          </a:p>
          <a:p>
            <a:pPr lvl="1"/>
            <a:r>
              <a:rPr lang="ko-KR" altLang="en-US" sz="1800" dirty="0" err="1"/>
              <a:t>매니페스트</a:t>
            </a:r>
            <a:r>
              <a:rPr lang="ko-KR" altLang="en-US" sz="1800" dirty="0"/>
              <a:t> 파일</a:t>
            </a:r>
            <a:r>
              <a:rPr lang="en-US" altLang="ko-KR" sz="1800" dirty="0"/>
              <a:t>(apa000ser.yml)</a:t>
            </a:r>
            <a:r>
              <a:rPr lang="ko-KR" altLang="en-US" sz="1800" dirty="0"/>
              <a:t>을 </a:t>
            </a:r>
            <a:r>
              <a:rPr lang="ko-KR" altLang="en-US" sz="1800" dirty="0" err="1"/>
              <a:t>쿠버네티스에</a:t>
            </a:r>
            <a:r>
              <a:rPr lang="ko-KR" altLang="en-US" sz="1800" dirty="0"/>
              <a:t> 적용하여 그 내용을 리소스에 반영합니다</a:t>
            </a:r>
            <a:r>
              <a:rPr lang="en-US" altLang="ko-KR" sz="1800" dirty="0"/>
              <a:t>.</a:t>
            </a:r>
          </a:p>
          <a:p>
            <a:r>
              <a:rPr lang="ko-KR" altLang="en-US" sz="2000" dirty="0"/>
              <a:t>서비스가 잘 생성됐는지 확인</a:t>
            </a:r>
          </a:p>
          <a:p>
            <a:pPr lvl="1"/>
            <a:r>
              <a:rPr lang="ko-KR" altLang="en-US" sz="1800" dirty="0"/>
              <a:t>서비스의 목록을 확인하여 생성된 서비스가 정상적으로 반영되었는지 확인합니다</a:t>
            </a:r>
            <a:r>
              <a:rPr lang="en-US" altLang="ko-KR" sz="1800" dirty="0"/>
              <a:t>.</a:t>
            </a:r>
            <a:endParaRPr lang="ko-KR" altLang="en-US" sz="18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C942EA8-0318-6995-03C9-5F8357887B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5521" y="1825625"/>
            <a:ext cx="3278214" cy="176052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8347D1E-C691-EF01-AD14-1799FA1A2F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1943" y="4023271"/>
            <a:ext cx="10076033" cy="1082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924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6DA813-B843-093C-5079-3CEE77F8D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dirty="0"/>
              <a:t>[</a:t>
            </a:r>
            <a:r>
              <a:rPr lang="ko-KR" altLang="en-US" sz="3600" dirty="0"/>
              <a:t>실습</a:t>
            </a:r>
            <a:r>
              <a:rPr lang="en-US" altLang="ko-KR" sz="3600" dirty="0"/>
              <a:t>] </a:t>
            </a:r>
            <a:r>
              <a:rPr lang="ko-KR" altLang="en-US" sz="3600" dirty="0" err="1"/>
              <a:t>매니페스트</a:t>
            </a:r>
            <a:r>
              <a:rPr lang="ko-KR" altLang="en-US" sz="3600" dirty="0"/>
              <a:t> 파일로 </a:t>
            </a:r>
            <a:r>
              <a:rPr lang="ko-KR" altLang="en-US" sz="3600" dirty="0" err="1"/>
              <a:t>파드의</a:t>
            </a:r>
            <a:r>
              <a:rPr lang="ko-KR" altLang="en-US" sz="3600" dirty="0"/>
              <a:t> 개수 늘리기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B97507-C400-9112-5D6B-A053374A53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908583" cy="2924175"/>
          </a:xfrm>
        </p:spPr>
        <p:txBody>
          <a:bodyPr>
            <a:normAutofit/>
          </a:bodyPr>
          <a:lstStyle/>
          <a:p>
            <a:r>
              <a:rPr lang="ko-KR" altLang="en-US" sz="1800" dirty="0" err="1"/>
              <a:t>디플로이먼트</a:t>
            </a:r>
            <a:r>
              <a:rPr lang="ko-KR" altLang="en-US" sz="1800" dirty="0"/>
              <a:t> </a:t>
            </a:r>
            <a:r>
              <a:rPr lang="ko-KR" altLang="en-US" sz="1800" dirty="0" err="1"/>
              <a:t>매니페스트</a:t>
            </a:r>
            <a:r>
              <a:rPr lang="ko-KR" altLang="en-US" sz="1800" dirty="0"/>
              <a:t> 파일 수정</a:t>
            </a:r>
          </a:p>
          <a:p>
            <a:pPr lvl="1"/>
            <a:r>
              <a:rPr lang="ko-KR" altLang="en-US" sz="1600" dirty="0" err="1"/>
              <a:t>매니페스트</a:t>
            </a:r>
            <a:r>
              <a:rPr lang="ko-KR" altLang="en-US" sz="1600" dirty="0"/>
              <a:t> 파일</a:t>
            </a:r>
            <a:r>
              <a:rPr lang="en-US" altLang="ko-KR" sz="1600" dirty="0"/>
              <a:t>(apa000dep.yml)</a:t>
            </a:r>
            <a:r>
              <a:rPr lang="ko-KR" altLang="en-US" sz="1600" dirty="0"/>
              <a:t>에서 </a:t>
            </a:r>
            <a:r>
              <a:rPr lang="ko-KR" altLang="en-US" sz="1600" dirty="0" err="1"/>
              <a:t>레플리카</a:t>
            </a:r>
            <a:r>
              <a:rPr lang="ko-KR" altLang="en-US" sz="1600" dirty="0"/>
              <a:t> 수를 </a:t>
            </a:r>
            <a:r>
              <a:rPr lang="en-US" altLang="ko-KR" sz="1600" dirty="0"/>
              <a:t>3</a:t>
            </a:r>
            <a:r>
              <a:rPr lang="ko-KR" altLang="en-US" sz="1600" dirty="0"/>
              <a:t>에서 </a:t>
            </a:r>
            <a:r>
              <a:rPr lang="en-US" altLang="ko-KR" sz="1600" dirty="0"/>
              <a:t>5</a:t>
            </a:r>
            <a:r>
              <a:rPr lang="ko-KR" altLang="en-US" sz="1600" dirty="0"/>
              <a:t>로 수정합니다</a:t>
            </a:r>
            <a:r>
              <a:rPr lang="en-US" altLang="ko-KR" sz="1600" dirty="0"/>
              <a:t>.</a:t>
            </a:r>
          </a:p>
          <a:p>
            <a:r>
              <a:rPr lang="ko-KR" altLang="en-US" sz="1800" dirty="0" err="1"/>
              <a:t>매니페스트</a:t>
            </a:r>
            <a:r>
              <a:rPr lang="ko-KR" altLang="en-US" sz="1800" dirty="0"/>
              <a:t> 파일 읽어 들이기</a:t>
            </a:r>
          </a:p>
          <a:p>
            <a:pPr lvl="1"/>
            <a:r>
              <a:rPr lang="ko-KR" altLang="en-US" sz="1600" dirty="0"/>
              <a:t>수정된 </a:t>
            </a:r>
            <a:r>
              <a:rPr lang="ko-KR" altLang="en-US" sz="1600" dirty="0" err="1"/>
              <a:t>매니페스트</a:t>
            </a:r>
            <a:r>
              <a:rPr lang="ko-KR" altLang="en-US" sz="1600" dirty="0"/>
              <a:t> 파일을 </a:t>
            </a:r>
            <a:r>
              <a:rPr lang="ko-KR" altLang="en-US" sz="1600" dirty="0" err="1"/>
              <a:t>쿠버네티스에</a:t>
            </a:r>
            <a:r>
              <a:rPr lang="ko-KR" altLang="en-US" sz="1600" dirty="0"/>
              <a:t> 반영합니다</a:t>
            </a:r>
            <a:r>
              <a:rPr lang="en-US" altLang="ko-KR" sz="1600" dirty="0"/>
              <a:t>.</a:t>
            </a:r>
          </a:p>
          <a:p>
            <a:r>
              <a:rPr lang="ko-KR" altLang="en-US" sz="1800" dirty="0" err="1"/>
              <a:t>파드</a:t>
            </a:r>
            <a:r>
              <a:rPr lang="ko-KR" altLang="en-US" sz="1800" dirty="0"/>
              <a:t> 수 증가 확인</a:t>
            </a:r>
          </a:p>
          <a:p>
            <a:pPr lvl="1"/>
            <a:r>
              <a:rPr lang="ko-KR" altLang="en-US" sz="1600" dirty="0" err="1"/>
              <a:t>파드의</a:t>
            </a:r>
            <a:r>
              <a:rPr lang="ko-KR" altLang="en-US" sz="1600" dirty="0"/>
              <a:t> 목록을 확인하여 새로 생성된 </a:t>
            </a:r>
            <a:r>
              <a:rPr lang="ko-KR" altLang="en-US" sz="1600" dirty="0" err="1"/>
              <a:t>파드가</a:t>
            </a:r>
            <a:r>
              <a:rPr lang="ko-KR" altLang="en-US" sz="1600" dirty="0"/>
              <a:t> 있는지 확인합니다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B7E3360-9B99-724B-388A-A6FCC1D7B9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6783" y="1825625"/>
            <a:ext cx="2685456" cy="320598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7CC2393-A870-7D77-7245-D5676C50F9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4332" y="3825564"/>
            <a:ext cx="7206461" cy="1848472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10193E7E-9C19-05DB-83CC-3D013060990D}"/>
              </a:ext>
            </a:extLst>
          </p:cNvPr>
          <p:cNvSpPr/>
          <p:nvPr/>
        </p:nvSpPr>
        <p:spPr>
          <a:xfrm>
            <a:off x="8929989" y="3144520"/>
            <a:ext cx="961422" cy="2032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01316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D45D4D-819A-2639-0142-E4B95A798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/>
              <a:t>[</a:t>
            </a:r>
            <a:r>
              <a:rPr lang="ko-KR" altLang="en-US" sz="3200" dirty="0"/>
              <a:t>실습</a:t>
            </a:r>
            <a:r>
              <a:rPr lang="en-US" altLang="ko-KR" sz="3200" dirty="0"/>
              <a:t>] </a:t>
            </a:r>
            <a:r>
              <a:rPr lang="ko-KR" altLang="en-US" sz="3200" dirty="0" err="1"/>
              <a:t>매니페스트</a:t>
            </a:r>
            <a:r>
              <a:rPr lang="ko-KR" altLang="en-US" sz="3200" dirty="0"/>
              <a:t> 파일로 아파치를 </a:t>
            </a:r>
            <a:r>
              <a:rPr lang="en-US" altLang="ko-KR" sz="3200" dirty="0"/>
              <a:t>nginx</a:t>
            </a:r>
            <a:r>
              <a:rPr lang="ko-KR" altLang="en-US" sz="3200" dirty="0"/>
              <a:t>로 바꾸기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BB154E8-2B64-456F-CDDD-332B03EDB6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985760" cy="2802255"/>
          </a:xfrm>
        </p:spPr>
        <p:txBody>
          <a:bodyPr>
            <a:normAutofit/>
          </a:bodyPr>
          <a:lstStyle/>
          <a:p>
            <a:r>
              <a:rPr lang="ko-KR" altLang="en-US" sz="1800" dirty="0" err="1"/>
              <a:t>디플로이먼트</a:t>
            </a:r>
            <a:r>
              <a:rPr lang="ko-KR" altLang="en-US" sz="1800" dirty="0"/>
              <a:t> </a:t>
            </a:r>
            <a:r>
              <a:rPr lang="ko-KR" altLang="en-US" sz="1800" dirty="0" err="1"/>
              <a:t>매니페스트</a:t>
            </a:r>
            <a:r>
              <a:rPr lang="ko-KR" altLang="en-US" sz="1800" dirty="0"/>
              <a:t> 파일 수정</a:t>
            </a:r>
          </a:p>
          <a:p>
            <a:pPr lvl="1"/>
            <a:r>
              <a:rPr lang="ko-KR" altLang="en-US" sz="1600" dirty="0" err="1"/>
              <a:t>매니페스트</a:t>
            </a:r>
            <a:r>
              <a:rPr lang="ko-KR" altLang="en-US" sz="1600" dirty="0"/>
              <a:t> 파일에서 이미지 항목을 </a:t>
            </a:r>
            <a:r>
              <a:rPr lang="en-US" altLang="ko-KR" sz="1600" b="1" dirty="0"/>
              <a:t>httpd</a:t>
            </a:r>
            <a:r>
              <a:rPr lang="ko-KR" altLang="en-US" sz="1600" dirty="0"/>
              <a:t>에서 </a:t>
            </a:r>
            <a:r>
              <a:rPr lang="en-US" altLang="ko-KR" sz="1600" b="1" dirty="0"/>
              <a:t>nginx</a:t>
            </a:r>
            <a:r>
              <a:rPr lang="ko-KR" altLang="en-US" sz="1600" dirty="0"/>
              <a:t>로 수정</a:t>
            </a:r>
            <a:endParaRPr lang="en-US" altLang="ko-KR" sz="1600" dirty="0"/>
          </a:p>
          <a:p>
            <a:r>
              <a:rPr lang="ko-KR" altLang="en-US" sz="1800" dirty="0" err="1"/>
              <a:t>매니페스트</a:t>
            </a:r>
            <a:r>
              <a:rPr lang="ko-KR" altLang="en-US" sz="1800" dirty="0"/>
              <a:t> 파일 다시 </a:t>
            </a:r>
            <a:r>
              <a:rPr lang="ko-KR" altLang="en-US" sz="1800" dirty="0" err="1"/>
              <a:t>읽어들이기</a:t>
            </a:r>
            <a:endParaRPr lang="ko-KR" altLang="en-US" sz="1800" dirty="0"/>
          </a:p>
          <a:p>
            <a:pPr lvl="1"/>
            <a:r>
              <a:rPr lang="ko-KR" altLang="en-US" sz="1600" dirty="0"/>
              <a:t>수정된 </a:t>
            </a:r>
            <a:r>
              <a:rPr lang="ko-KR" altLang="en-US" sz="1600" dirty="0" err="1"/>
              <a:t>매니페스트</a:t>
            </a:r>
            <a:r>
              <a:rPr lang="ko-KR" altLang="en-US" sz="1600" dirty="0"/>
              <a:t> 파일을 </a:t>
            </a:r>
            <a:r>
              <a:rPr lang="ko-KR" altLang="en-US" sz="1600" dirty="0" err="1"/>
              <a:t>쿠버네티스에</a:t>
            </a:r>
            <a:r>
              <a:rPr lang="ko-KR" altLang="en-US" sz="1600" dirty="0"/>
              <a:t> 읽어 들여 리소스에 반영</a:t>
            </a:r>
            <a:endParaRPr lang="en-US" altLang="ko-KR" sz="1600" dirty="0"/>
          </a:p>
          <a:p>
            <a:pPr lvl="1"/>
            <a:endParaRPr lang="en-US" altLang="ko-KR" sz="1600" dirty="0"/>
          </a:p>
          <a:p>
            <a:pPr lvl="1"/>
            <a:endParaRPr lang="en-US" altLang="ko-KR" sz="1600" dirty="0"/>
          </a:p>
          <a:p>
            <a:r>
              <a:rPr lang="ko-KR" altLang="en-US" sz="1800" dirty="0"/>
              <a:t>동작 확인</a:t>
            </a:r>
          </a:p>
          <a:p>
            <a:pPr lvl="1"/>
            <a:r>
              <a:rPr lang="ko-KR" altLang="en-US" sz="1600" dirty="0"/>
              <a:t>웹 브라우저에서 </a:t>
            </a:r>
            <a:r>
              <a:rPr lang="en-US" altLang="ko-KR" sz="1600" dirty="0"/>
              <a:t>http://localhost:30080</a:t>
            </a:r>
            <a:r>
              <a:rPr lang="ko-KR" altLang="en-US" sz="1600" dirty="0"/>
              <a:t>에 접속하여 </a:t>
            </a:r>
            <a:r>
              <a:rPr lang="en-US" altLang="ko-KR" sz="1600" dirty="0"/>
              <a:t>nginx </a:t>
            </a:r>
            <a:r>
              <a:rPr lang="ko-KR" altLang="en-US" sz="1600" dirty="0"/>
              <a:t>초기 화면이 나타나는지 확인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0DF86CC-F8E5-1F22-95D8-CE7BCC2DD2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5196" y="1731860"/>
            <a:ext cx="2214496" cy="263979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8D7F2D1-8FD4-6AD1-F339-52057C2CD5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1936" y="4371657"/>
            <a:ext cx="3762963" cy="176628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A14F623-8392-2516-5998-4955813BB3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9072" y="3145523"/>
            <a:ext cx="5925855" cy="467831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CA7DFCD6-ACFB-E316-A5D8-21EA334BA60C}"/>
              </a:ext>
            </a:extLst>
          </p:cNvPr>
          <p:cNvSpPr/>
          <p:nvPr/>
        </p:nvSpPr>
        <p:spPr>
          <a:xfrm>
            <a:off x="9600549" y="3947027"/>
            <a:ext cx="961422" cy="15266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478053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8BBEA5-AA40-7B47-581A-7CD6FB09D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600" dirty="0"/>
              <a:t>수동으로 </a:t>
            </a:r>
            <a:r>
              <a:rPr lang="ko-KR" altLang="en-US" sz="3600" dirty="0" err="1"/>
              <a:t>파드를</a:t>
            </a:r>
            <a:r>
              <a:rPr lang="ko-KR" altLang="en-US" sz="3600" dirty="0"/>
              <a:t> 삭제한 후 자동복구 되는지 확인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6423CCC-2049-7AFD-1369-8A6031CF46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1600" dirty="0" err="1"/>
              <a:t>쿠버네티스는</a:t>
            </a:r>
            <a:r>
              <a:rPr lang="ko-KR" altLang="en-US" sz="1600" dirty="0"/>
              <a:t> </a:t>
            </a:r>
            <a:r>
              <a:rPr lang="en-US" altLang="ko-KR" sz="1600" dirty="0"/>
              <a:t>'</a:t>
            </a:r>
            <a:r>
              <a:rPr lang="ko-KR" altLang="en-US" sz="1600" dirty="0"/>
              <a:t>바람직한 상태</a:t>
            </a:r>
            <a:r>
              <a:rPr lang="en-US" altLang="ko-KR" sz="1600" dirty="0"/>
              <a:t>'</a:t>
            </a:r>
            <a:r>
              <a:rPr lang="ko-KR" altLang="en-US" sz="1600" dirty="0"/>
              <a:t>를 유지하려고 합니다</a:t>
            </a:r>
            <a:r>
              <a:rPr lang="en-US" altLang="ko-KR" sz="1600" dirty="0"/>
              <a:t>. </a:t>
            </a:r>
            <a:r>
              <a:rPr lang="ko-KR" altLang="en-US" sz="1600" dirty="0"/>
              <a:t>이번 실습에서는 수동으로 </a:t>
            </a:r>
            <a:r>
              <a:rPr lang="ko-KR" altLang="en-US" sz="1600" dirty="0" err="1"/>
              <a:t>파드를</a:t>
            </a:r>
            <a:r>
              <a:rPr lang="ko-KR" altLang="en-US" sz="1600" dirty="0"/>
              <a:t> 삭제한 후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쿠버네티스가</a:t>
            </a:r>
            <a:r>
              <a:rPr lang="ko-KR" altLang="en-US" sz="1600" dirty="0"/>
              <a:t> 자동으로 </a:t>
            </a:r>
            <a:r>
              <a:rPr lang="ko-KR" altLang="en-US" sz="1600" dirty="0" err="1"/>
              <a:t>파드를</a:t>
            </a:r>
            <a:r>
              <a:rPr lang="ko-KR" altLang="en-US" sz="1600" dirty="0"/>
              <a:t> 다시 생성하는지 확인합니다</a:t>
            </a:r>
            <a:r>
              <a:rPr lang="en-US" altLang="ko-KR" sz="1600" dirty="0"/>
              <a:t>.</a:t>
            </a:r>
          </a:p>
          <a:p>
            <a:r>
              <a:rPr lang="en-US" altLang="ko-KR" sz="1600" dirty="0"/>
              <a:t>get </a:t>
            </a:r>
            <a:r>
              <a:rPr lang="ko-KR" altLang="en-US" sz="1600" dirty="0"/>
              <a:t>커맨드로 </a:t>
            </a:r>
            <a:r>
              <a:rPr lang="ko-KR" altLang="en-US" sz="1600" dirty="0" err="1"/>
              <a:t>파드의</a:t>
            </a:r>
            <a:r>
              <a:rPr lang="ko-KR" altLang="en-US" sz="1600" dirty="0"/>
              <a:t> 목록 확인</a:t>
            </a:r>
          </a:p>
          <a:p>
            <a:pPr lvl="1"/>
            <a:r>
              <a:rPr lang="ko-KR" altLang="en-US" sz="1400" dirty="0" err="1"/>
              <a:t>파드의</a:t>
            </a:r>
            <a:r>
              <a:rPr lang="ko-KR" altLang="en-US" sz="1400" dirty="0"/>
              <a:t> 목록을 출력하고 삭제할 </a:t>
            </a:r>
            <a:r>
              <a:rPr lang="ko-KR" altLang="en-US" sz="1400" dirty="0" err="1"/>
              <a:t>파드의</a:t>
            </a:r>
            <a:r>
              <a:rPr lang="ko-KR" altLang="en-US" sz="1400" dirty="0"/>
              <a:t> </a:t>
            </a:r>
            <a:r>
              <a:rPr lang="en-US" altLang="ko-KR" sz="1400" dirty="0"/>
              <a:t>ID</a:t>
            </a:r>
            <a:r>
              <a:rPr lang="ko-KR" altLang="en-US" sz="1400" dirty="0"/>
              <a:t>를 선택합니다</a:t>
            </a:r>
            <a:r>
              <a:rPr lang="en-US" altLang="ko-KR" sz="1400" dirty="0"/>
              <a:t>.</a:t>
            </a:r>
          </a:p>
          <a:p>
            <a:r>
              <a:rPr lang="ko-KR" altLang="en-US" sz="1600" dirty="0"/>
              <a:t>수동으로 </a:t>
            </a:r>
            <a:r>
              <a:rPr lang="ko-KR" altLang="en-US" sz="1600" dirty="0" err="1"/>
              <a:t>파드를</a:t>
            </a:r>
            <a:r>
              <a:rPr lang="ko-KR" altLang="en-US" sz="1600" dirty="0"/>
              <a:t> 삭제</a:t>
            </a:r>
          </a:p>
          <a:p>
            <a:pPr lvl="1"/>
            <a:r>
              <a:rPr lang="ko-KR" altLang="en-US" sz="1400" dirty="0"/>
              <a:t>특정 </a:t>
            </a:r>
            <a:r>
              <a:rPr lang="ko-KR" altLang="en-US" sz="1400" dirty="0" err="1"/>
              <a:t>파드를</a:t>
            </a:r>
            <a:r>
              <a:rPr lang="ko-KR" altLang="en-US" sz="1400" dirty="0"/>
              <a:t> 삭제하기 위해 </a:t>
            </a:r>
            <a:r>
              <a:rPr lang="en-US" altLang="ko-KR" sz="1400" dirty="0"/>
              <a:t>delete </a:t>
            </a:r>
            <a:r>
              <a:rPr lang="ko-KR" altLang="en-US" sz="1400" dirty="0"/>
              <a:t>명령어를 사용합니다</a:t>
            </a:r>
            <a:r>
              <a:rPr lang="en-US" altLang="ko-KR" sz="1400" dirty="0"/>
              <a:t>.</a:t>
            </a:r>
          </a:p>
          <a:p>
            <a:r>
              <a:rPr lang="ko-KR" altLang="en-US" sz="1600" dirty="0"/>
              <a:t>삭제된 </a:t>
            </a:r>
            <a:r>
              <a:rPr lang="ko-KR" altLang="en-US" sz="1600" dirty="0" err="1"/>
              <a:t>파드가</a:t>
            </a:r>
            <a:r>
              <a:rPr lang="ko-KR" altLang="en-US" sz="1600" dirty="0"/>
              <a:t> 다시 보충되는지 확인</a:t>
            </a:r>
          </a:p>
          <a:p>
            <a:pPr lvl="1"/>
            <a:r>
              <a:rPr lang="ko-KR" altLang="en-US" sz="1400" dirty="0"/>
              <a:t>삭제된 </a:t>
            </a:r>
            <a:r>
              <a:rPr lang="ko-KR" altLang="en-US" sz="1400" dirty="0" err="1"/>
              <a:t>파드의</a:t>
            </a:r>
            <a:r>
              <a:rPr lang="ko-KR" altLang="en-US" sz="1400" dirty="0"/>
              <a:t> </a:t>
            </a:r>
            <a:r>
              <a:rPr lang="en-US" altLang="ko-KR" sz="1400" dirty="0"/>
              <a:t>ID</a:t>
            </a:r>
            <a:r>
              <a:rPr lang="ko-KR" altLang="en-US" sz="1400" dirty="0"/>
              <a:t>와 동일한 </a:t>
            </a:r>
            <a:r>
              <a:rPr lang="ko-KR" altLang="en-US" sz="1400" dirty="0" err="1"/>
              <a:t>파드가</a:t>
            </a:r>
            <a:r>
              <a:rPr lang="ko-KR" altLang="en-US" sz="1400" dirty="0"/>
              <a:t> 사라지고</a:t>
            </a:r>
            <a:r>
              <a:rPr lang="en-US" altLang="ko-KR" sz="1400" dirty="0"/>
              <a:t>, </a:t>
            </a:r>
            <a:r>
              <a:rPr lang="ko-KR" altLang="en-US" sz="1400" dirty="0"/>
              <a:t>새로운 </a:t>
            </a:r>
            <a:r>
              <a:rPr lang="ko-KR" altLang="en-US" sz="1400" dirty="0" err="1"/>
              <a:t>파드가</a:t>
            </a:r>
            <a:r>
              <a:rPr lang="ko-KR" altLang="en-US" sz="1400" dirty="0"/>
              <a:t> 자동으로 생성되었는지 확인합니다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6215DC6-846A-BE55-3A29-C52909CAA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0701" y="4190625"/>
            <a:ext cx="5170598" cy="1838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44770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C16447-7D2B-721F-E89F-3D6C3942E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생성했던 </a:t>
            </a:r>
            <a:r>
              <a:rPr lang="ko-KR" altLang="en-US" dirty="0" err="1"/>
              <a:t>디플로이먼트와</a:t>
            </a:r>
            <a:r>
              <a:rPr lang="ko-KR" altLang="en-US" dirty="0"/>
              <a:t> 서비스 삭제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01CFB43-2C69-3DFF-5B2F-449103A2A6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624455"/>
          </a:xfrm>
        </p:spPr>
        <p:txBody>
          <a:bodyPr>
            <a:normAutofit/>
          </a:bodyPr>
          <a:lstStyle/>
          <a:p>
            <a:r>
              <a:rPr lang="ko-KR" altLang="en-US" sz="1600" dirty="0" err="1"/>
              <a:t>디플로이먼트</a:t>
            </a:r>
            <a:r>
              <a:rPr lang="ko-KR" altLang="en-US" sz="1600" dirty="0"/>
              <a:t> 삭제</a:t>
            </a:r>
          </a:p>
          <a:p>
            <a:pPr lvl="1"/>
            <a:r>
              <a:rPr lang="en-US" altLang="ko-KR" sz="1400" dirty="0"/>
              <a:t>delete </a:t>
            </a:r>
            <a:r>
              <a:rPr lang="ko-KR" altLang="en-US" sz="1400" dirty="0"/>
              <a:t>명령어를 통해 </a:t>
            </a:r>
            <a:r>
              <a:rPr lang="ko-KR" altLang="en-US" sz="1400" dirty="0" err="1"/>
              <a:t>디플로이먼트</a:t>
            </a:r>
            <a:r>
              <a:rPr lang="ko-KR" altLang="en-US" sz="1400" dirty="0"/>
              <a:t> 리소스를 삭제</a:t>
            </a:r>
          </a:p>
          <a:p>
            <a:r>
              <a:rPr lang="ko-KR" altLang="en-US" sz="1600" dirty="0" err="1"/>
              <a:t>디플로이먼트</a:t>
            </a:r>
            <a:r>
              <a:rPr lang="ko-KR" altLang="en-US" sz="1600" dirty="0"/>
              <a:t> 삭제 확인</a:t>
            </a:r>
          </a:p>
          <a:p>
            <a:pPr lvl="1"/>
            <a:r>
              <a:rPr lang="ko-KR" altLang="en-US" sz="1400" dirty="0"/>
              <a:t>삭제 후 </a:t>
            </a:r>
            <a:r>
              <a:rPr lang="ko-KR" altLang="en-US" sz="1400" dirty="0" err="1"/>
              <a:t>디플로이먼트</a:t>
            </a:r>
            <a:r>
              <a:rPr lang="ko-KR" altLang="en-US" sz="1400" dirty="0"/>
              <a:t> 목록에서 해당 리소스가 제거되었는지 확인</a:t>
            </a:r>
          </a:p>
          <a:p>
            <a:r>
              <a:rPr lang="ko-KR" altLang="en-US" sz="1600" dirty="0"/>
              <a:t>서비스 삭제</a:t>
            </a:r>
          </a:p>
          <a:p>
            <a:pPr lvl="1"/>
            <a:r>
              <a:rPr lang="ko-KR" altLang="en-US" sz="1400" dirty="0" err="1"/>
              <a:t>디플로이먼트</a:t>
            </a:r>
            <a:r>
              <a:rPr lang="ko-KR" altLang="en-US" sz="1400" dirty="0"/>
              <a:t> 삭제 후 관련 서비스를 삭제</a:t>
            </a:r>
          </a:p>
          <a:p>
            <a:r>
              <a:rPr lang="ko-KR" altLang="en-US" sz="1600" dirty="0"/>
              <a:t>서비스 삭제 확인</a:t>
            </a:r>
          </a:p>
          <a:p>
            <a:pPr lvl="1"/>
            <a:r>
              <a:rPr lang="ko-KR" altLang="en-US" sz="1400" dirty="0"/>
              <a:t>서비스 목록을 확인하여 서비스가 성공적으로 삭제되었는지 확인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47EDC69-AFD4-E001-0660-FBF2E1646B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6222" y="4286923"/>
            <a:ext cx="6719555" cy="1555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0027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스케치, 도표, 만화 영화, 일러스트레이션이(가) 표시된 사진&#10;&#10;자동 생성된 설명">
            <a:extLst>
              <a:ext uri="{FF2B5EF4-FFF2-40B4-BE49-F238E27FC236}">
                <a16:creationId xmlns:a16="http://schemas.microsoft.com/office/drawing/2014/main" id="{CD0B4761-0AA1-E617-D9DA-7A46A2CF51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9627" y="1690688"/>
            <a:ext cx="5308654" cy="2986118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7502E127-9140-EC06-26E7-6076BF3F7E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마스터 노드와 워커 노드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0513B36-E5DC-0EF3-593B-EEFF79F2EF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986346" cy="3694229"/>
          </a:xfrm>
        </p:spPr>
        <p:txBody>
          <a:bodyPr>
            <a:normAutofit/>
          </a:bodyPr>
          <a:lstStyle/>
          <a:p>
            <a:r>
              <a:rPr kumimoji="1" lang="ko-KR" altLang="en-US" sz="2000" dirty="0"/>
              <a:t>클러스터의 구성</a:t>
            </a:r>
            <a:endParaRPr kumimoji="1" lang="en-US" altLang="ko-KR" sz="2000" dirty="0"/>
          </a:p>
          <a:p>
            <a:pPr lvl="1"/>
            <a:r>
              <a:rPr kumimoji="1" lang="ko-KR" altLang="en-US" sz="1800" dirty="0"/>
              <a:t>마스터 노드 </a:t>
            </a:r>
            <a:r>
              <a:rPr kumimoji="1" lang="en-US" altLang="ko-KR" sz="1800" dirty="0"/>
              <a:t>:</a:t>
            </a:r>
            <a:r>
              <a:rPr kumimoji="1" lang="ko-KR" altLang="en-US" sz="1800" dirty="0"/>
              <a:t> 전체적인 제어를 담당</a:t>
            </a:r>
            <a:r>
              <a:rPr kumimoji="1" lang="en-US" altLang="ko-KR" sz="1800" dirty="0"/>
              <a:t>,</a:t>
            </a:r>
            <a:r>
              <a:rPr kumimoji="1" lang="ko-KR" altLang="en-US" sz="1800" dirty="0"/>
              <a:t> 마스터 노드에서는 컨테이너를 실행하지 않고</a:t>
            </a:r>
            <a:r>
              <a:rPr kumimoji="1" lang="en-US" altLang="ko-KR" sz="1800" dirty="0"/>
              <a:t>,</a:t>
            </a:r>
            <a:r>
              <a:rPr kumimoji="1" lang="ko-KR" altLang="en-US" sz="1800" dirty="0"/>
              <a:t> 워커 노드에서 실행되는 컨테이너를 관리</a:t>
            </a:r>
            <a:r>
              <a:rPr kumimoji="1" lang="en-US" altLang="ko-KR" sz="1800" dirty="0"/>
              <a:t>,</a:t>
            </a:r>
            <a:r>
              <a:rPr kumimoji="1" lang="ko-KR" altLang="en-US" sz="1800" dirty="0"/>
              <a:t> 컨테이너 엔진도 설치 되지 않는다</a:t>
            </a:r>
            <a:r>
              <a:rPr kumimoji="1" lang="en-US" altLang="ko-KR" sz="1800" dirty="0"/>
              <a:t>.</a:t>
            </a:r>
          </a:p>
          <a:p>
            <a:pPr lvl="1"/>
            <a:r>
              <a:rPr kumimoji="1" lang="ko-KR" altLang="en-US" sz="1800" dirty="0"/>
              <a:t>워커 노드 </a:t>
            </a:r>
            <a:r>
              <a:rPr kumimoji="1" lang="en-US" altLang="ko-KR" sz="1800" dirty="0"/>
              <a:t>:</a:t>
            </a:r>
            <a:r>
              <a:rPr kumimoji="1" lang="ko-KR" altLang="en-US" sz="1800" dirty="0"/>
              <a:t> 실제 동작을 담당</a:t>
            </a:r>
            <a:r>
              <a:rPr kumimoji="1" lang="en-US" altLang="ko-KR" sz="1800" dirty="0"/>
              <a:t>,</a:t>
            </a:r>
            <a:r>
              <a:rPr kumimoji="1" lang="ko-KR" altLang="en-US" sz="1800" dirty="0"/>
              <a:t> 컨테이너가 실제 동작하는 서버</a:t>
            </a:r>
            <a:r>
              <a:rPr kumimoji="1" lang="en-US" altLang="ko-KR" sz="1800" dirty="0"/>
              <a:t>,</a:t>
            </a:r>
            <a:r>
              <a:rPr kumimoji="1" lang="ko-KR" altLang="en-US" sz="1800" dirty="0"/>
              <a:t> 컨테이너 엔진 설치 됨</a:t>
            </a:r>
            <a:endParaRPr kumimoji="1" lang="en-US" altLang="ko-KR" sz="1800" dirty="0"/>
          </a:p>
          <a:p>
            <a:pPr lvl="1"/>
            <a:r>
              <a:rPr kumimoji="1" lang="ko-KR" altLang="en-US" sz="1800" dirty="0"/>
              <a:t>클러스터 </a:t>
            </a:r>
            <a:r>
              <a:rPr kumimoji="1" lang="en-US" altLang="ko-KR" sz="1800" dirty="0"/>
              <a:t>:</a:t>
            </a:r>
            <a:r>
              <a:rPr kumimoji="1" lang="ko-KR" altLang="en-US" sz="1800" dirty="0"/>
              <a:t> 마스터 노드와 워커 노드로 구성된 일군의 </a:t>
            </a:r>
            <a:r>
              <a:rPr kumimoji="1" lang="ko-KR" altLang="en-US" sz="1800" dirty="0" err="1"/>
              <a:t>쿠버네티스</a:t>
            </a:r>
            <a:r>
              <a:rPr kumimoji="1" lang="ko-KR" altLang="en-US" sz="1800" dirty="0"/>
              <a:t> 시스템</a:t>
            </a:r>
            <a:r>
              <a:rPr kumimoji="1" lang="en-US" altLang="ko-KR" sz="1800" dirty="0"/>
              <a:t>,</a:t>
            </a:r>
            <a:r>
              <a:rPr kumimoji="1" lang="ko-KR" altLang="en-US" sz="1800" dirty="0"/>
              <a:t> 사람 개입 없이 마스터 노드에 설정된 내용에 따라 워커 노드 관리</a:t>
            </a:r>
          </a:p>
        </p:txBody>
      </p:sp>
    </p:spTree>
    <p:extLst>
      <p:ext uri="{BB962C8B-B14F-4D97-AF65-F5344CB8AC3E}">
        <p14:creationId xmlns:p14="http://schemas.microsoft.com/office/powerpoint/2010/main" val="19347563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D5E973-563A-0858-E33D-B6DE6A8A53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sz="3600" dirty="0" err="1"/>
              <a:t>쿠버네티스를</a:t>
            </a:r>
            <a:r>
              <a:rPr kumimoji="1" lang="ko-KR" altLang="en-US" sz="3600" dirty="0"/>
              <a:t> 사용하려면 먼저 설치가 필요하다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1E42477-70F4-9135-D669-43DEEADFCF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692161" cy="2010395"/>
          </a:xfrm>
        </p:spPr>
        <p:txBody>
          <a:bodyPr>
            <a:normAutofit/>
          </a:bodyPr>
          <a:lstStyle/>
          <a:p>
            <a:r>
              <a:rPr kumimoji="1" lang="ko-KR" altLang="en-US" sz="1600" dirty="0"/>
              <a:t>쿠버네티스는 도커 엔진 등의 컨테이너 엔진과는 별로의 소프트웨어</a:t>
            </a:r>
            <a:endParaRPr kumimoji="1" lang="en-US" altLang="ko-KR" sz="1600" dirty="0"/>
          </a:p>
          <a:p>
            <a:r>
              <a:rPr kumimoji="1" lang="ko-KR" altLang="en-US" sz="1600" dirty="0"/>
              <a:t>따라서</a:t>
            </a:r>
            <a:r>
              <a:rPr kumimoji="1" lang="en-US" altLang="ko-KR" sz="1600" dirty="0"/>
              <a:t>,</a:t>
            </a:r>
            <a:r>
              <a:rPr kumimoji="1" lang="ko-KR" altLang="en-US" sz="1600" dirty="0"/>
              <a:t> </a:t>
            </a:r>
            <a:r>
              <a:rPr kumimoji="1" lang="ko-KR" altLang="en-US" sz="1600" dirty="0" err="1"/>
              <a:t>쿠버네티스</a:t>
            </a:r>
            <a:r>
              <a:rPr kumimoji="1" lang="ko-KR" altLang="en-US" sz="1600" dirty="0"/>
              <a:t> 소프트웨어와 </a:t>
            </a:r>
            <a:r>
              <a:rPr kumimoji="1" lang="en-US" altLang="ko-KR" sz="1600" dirty="0"/>
              <a:t>CNI(</a:t>
            </a:r>
            <a:r>
              <a:rPr kumimoji="1" lang="ko-KR" altLang="en-US" sz="1600" dirty="0"/>
              <a:t>가상 네트워크 드라이버</a:t>
            </a:r>
            <a:r>
              <a:rPr kumimoji="1" lang="en-US" altLang="ko-KR" sz="1600" dirty="0"/>
              <a:t>)</a:t>
            </a:r>
            <a:r>
              <a:rPr kumimoji="1" lang="ko-KR" altLang="en-US" sz="1600" dirty="0" err="1"/>
              <a:t>를</a:t>
            </a:r>
            <a:r>
              <a:rPr kumimoji="1" lang="ko-KR" altLang="en-US" sz="1600" dirty="0"/>
              <a:t> 설치 해야</a:t>
            </a:r>
            <a:endParaRPr kumimoji="1" lang="en-US" altLang="ko-KR" sz="1600" dirty="0"/>
          </a:p>
          <a:p>
            <a:pPr lvl="1"/>
            <a:r>
              <a:rPr kumimoji="1" lang="en-US" altLang="ko-KR" sz="1400" dirty="0"/>
              <a:t>CNI</a:t>
            </a:r>
            <a:r>
              <a:rPr kumimoji="1" lang="ko-KR" altLang="en-US" sz="1400" dirty="0"/>
              <a:t>에는 </a:t>
            </a:r>
            <a:r>
              <a:rPr kumimoji="1" lang="ko-KR" altLang="en-US" sz="1400" dirty="0" err="1"/>
              <a:t>플란넬</a:t>
            </a:r>
            <a:r>
              <a:rPr kumimoji="1" lang="en-US" altLang="ko-KR" sz="1400" dirty="0"/>
              <a:t>,</a:t>
            </a:r>
            <a:r>
              <a:rPr kumimoji="1" lang="ko-KR" altLang="en-US" sz="1400" dirty="0"/>
              <a:t> </a:t>
            </a:r>
            <a:r>
              <a:rPr kumimoji="1" lang="ko-KR" altLang="en-US" sz="1400" dirty="0" err="1"/>
              <a:t>칼리코</a:t>
            </a:r>
            <a:r>
              <a:rPr kumimoji="1" lang="en-US" altLang="ko-KR" sz="1400" dirty="0"/>
              <a:t>,</a:t>
            </a:r>
            <a:r>
              <a:rPr kumimoji="1" lang="ko-KR" altLang="en-US" sz="1400" dirty="0"/>
              <a:t> </a:t>
            </a:r>
            <a:r>
              <a:rPr kumimoji="1" lang="en-US" altLang="ko-KR" sz="1400" dirty="0"/>
              <a:t>AWS VPC CNI</a:t>
            </a:r>
            <a:r>
              <a:rPr kumimoji="1" lang="ko-KR" altLang="en-US" sz="1400" dirty="0"/>
              <a:t> 등</a:t>
            </a:r>
            <a:endParaRPr kumimoji="1" lang="en-US" altLang="ko-KR" sz="1400" dirty="0"/>
          </a:p>
          <a:p>
            <a:r>
              <a:rPr kumimoji="1" lang="ko-KR" altLang="en-US" sz="1600" dirty="0"/>
              <a:t>마스터 노드에 컨테이너 상태 관리를 위한 </a:t>
            </a:r>
            <a:r>
              <a:rPr kumimoji="1" lang="en-US" altLang="ko-KR" sz="1600" dirty="0" err="1"/>
              <a:t>etcd</a:t>
            </a:r>
            <a:r>
              <a:rPr kumimoji="1" lang="ko-KR" altLang="en-US" sz="1600" dirty="0"/>
              <a:t> 라는 데이터 베이스 설치</a:t>
            </a:r>
            <a:endParaRPr kumimoji="1" lang="en-US" altLang="ko-KR" sz="1600" dirty="0"/>
          </a:p>
          <a:p>
            <a:r>
              <a:rPr kumimoji="1" lang="ko-KR" altLang="en-US" sz="1600" dirty="0"/>
              <a:t>워커 노드에는 도커 엔진과 같은 컨테이너 엔진 필요</a:t>
            </a:r>
            <a:endParaRPr kumimoji="1" lang="en-US" altLang="ko-KR" sz="1600" dirty="0"/>
          </a:p>
          <a:p>
            <a:r>
              <a:rPr kumimoji="1" lang="ko-KR" altLang="en-US" sz="1600" dirty="0"/>
              <a:t>또</a:t>
            </a:r>
            <a:r>
              <a:rPr kumimoji="1" lang="en-US" altLang="ko-KR" sz="1600" dirty="0"/>
              <a:t>,</a:t>
            </a:r>
            <a:r>
              <a:rPr kumimoji="1" lang="ko-KR" altLang="en-US" sz="1600" dirty="0"/>
              <a:t> 마스터 노드를 설정하는 관리자의 컴퓨터에 </a:t>
            </a:r>
            <a:r>
              <a:rPr kumimoji="1" lang="en-US" altLang="ko-KR" sz="1600" dirty="0" err="1"/>
              <a:t>kubectl</a:t>
            </a:r>
            <a:r>
              <a:rPr kumimoji="1" lang="en-US" altLang="ko-KR" sz="1600" dirty="0"/>
              <a:t> </a:t>
            </a:r>
            <a:r>
              <a:rPr kumimoji="1" lang="ko-KR" altLang="en-US" sz="1600" dirty="0"/>
              <a:t>설치</a:t>
            </a:r>
            <a:r>
              <a:rPr kumimoji="1" lang="en-US" altLang="ko-KR" sz="1600" dirty="0"/>
              <a:t>,</a:t>
            </a:r>
            <a:r>
              <a:rPr kumimoji="1" lang="ko-KR" altLang="en-US" sz="1600" dirty="0"/>
              <a:t> 마스터 노드에 로그인해 초기 설정 및 추구 조정 </a:t>
            </a:r>
            <a:endParaRPr kumimoji="1" lang="en-US" altLang="ko-KR" sz="1600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91C5DD67-34E9-B4BA-7356-7C278FDF6990}"/>
              </a:ext>
            </a:extLst>
          </p:cNvPr>
          <p:cNvGrpSpPr/>
          <p:nvPr/>
        </p:nvGrpSpPr>
        <p:grpSpPr>
          <a:xfrm>
            <a:off x="1111972" y="3970957"/>
            <a:ext cx="9968056" cy="2156130"/>
            <a:chOff x="1062101" y="4177748"/>
            <a:chExt cx="9061869" cy="1960118"/>
          </a:xfrm>
        </p:grpSpPr>
        <p:pic>
          <p:nvPicPr>
            <p:cNvPr id="5" name="그림 4" descr="텍스트, 스크린샷, 도표, 디자인이(가) 표시된 사진&#10;&#10;자동 생성된 설명">
              <a:extLst>
                <a:ext uri="{FF2B5EF4-FFF2-40B4-BE49-F238E27FC236}">
                  <a16:creationId xmlns:a16="http://schemas.microsoft.com/office/drawing/2014/main" id="{0EF56B13-57C3-8C02-460F-E39793E50B3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62101" y="4177748"/>
              <a:ext cx="5308654" cy="1960118"/>
            </a:xfrm>
            <a:prstGeom prst="rect">
              <a:avLst/>
            </a:prstGeom>
          </p:spPr>
        </p:pic>
        <p:pic>
          <p:nvPicPr>
            <p:cNvPr id="7" name="그림 6" descr="스케치, 텍스트, 고양이, 클립아트이(가) 표시된 사진&#10;&#10;자동 생성된 설명">
              <a:extLst>
                <a:ext uri="{FF2B5EF4-FFF2-40B4-BE49-F238E27FC236}">
                  <a16:creationId xmlns:a16="http://schemas.microsoft.com/office/drawing/2014/main" id="{9AD5A0BB-7719-9666-6063-4B95AE37B6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98088" y="4224304"/>
              <a:ext cx="3625882" cy="186700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650281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고양이, 도표, 만화 영화이(가) 표시된 사진&#10;&#10;자동 생성된 설명">
            <a:extLst>
              <a:ext uri="{FF2B5EF4-FFF2-40B4-BE49-F238E27FC236}">
                <a16:creationId xmlns:a16="http://schemas.microsoft.com/office/drawing/2014/main" id="{36164730-D092-E745-1955-C3E01C23E5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4264" y="2029134"/>
            <a:ext cx="6423471" cy="4078132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C0AC70FB-D610-68EB-8CD0-9BE9F33ECF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컨트롤 플레인</a:t>
            </a:r>
            <a:r>
              <a:rPr kumimoji="1" lang="en-US" altLang="ko-KR" dirty="0"/>
              <a:t>(</a:t>
            </a:r>
            <a:r>
              <a:rPr kumimoji="1" lang="ko-KR" altLang="en-US" dirty="0"/>
              <a:t>제어판</a:t>
            </a:r>
            <a:r>
              <a:rPr kumimoji="1" lang="en-US" altLang="ko-KR" dirty="0"/>
              <a:t>)</a:t>
            </a:r>
            <a:r>
              <a:rPr kumimoji="1" lang="ko-KR" altLang="en-US" dirty="0"/>
              <a:t>과 </a:t>
            </a:r>
            <a:r>
              <a:rPr kumimoji="1" lang="en-US" altLang="ko-KR" dirty="0" err="1"/>
              <a:t>kube</a:t>
            </a:r>
            <a:r>
              <a:rPr kumimoji="1" lang="en-US" altLang="ko-KR" dirty="0"/>
              <a:t>-let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0D0E675-1112-BB71-85AE-816EB025B0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z="2000" dirty="0" err="1"/>
              <a:t>마느터</a:t>
            </a:r>
            <a:r>
              <a:rPr kumimoji="1" lang="ko-KR" altLang="en-US" sz="2000" dirty="0"/>
              <a:t> 노드는 컨트롤 </a:t>
            </a:r>
            <a:r>
              <a:rPr kumimoji="1" lang="ko-KR" altLang="en-US" sz="2000" dirty="0" err="1"/>
              <a:t>플레인을</a:t>
            </a:r>
            <a:r>
              <a:rPr kumimoji="1" lang="ko-KR" altLang="en-US" sz="2000" dirty="0"/>
              <a:t> 통해 워커 노드를 관리</a:t>
            </a:r>
            <a:endParaRPr kumimoji="1" lang="en-US" altLang="ko-KR" sz="2000" dirty="0"/>
          </a:p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320537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F73A80-2252-EF20-D70E-FC899644FE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도표이(가) 표시된 사진&#10;&#10;자동 생성된 설명">
            <a:extLst>
              <a:ext uri="{FF2B5EF4-FFF2-40B4-BE49-F238E27FC236}">
                <a16:creationId xmlns:a16="http://schemas.microsoft.com/office/drawing/2014/main" id="{8F5099A7-1F1A-1FD7-AC8A-06EA8243CC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825625"/>
            <a:ext cx="4826049" cy="357069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BC3599AE-8073-A4F2-0F6A-BAA0895FA1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sz="3600" dirty="0"/>
              <a:t>쿠버네티스는 항상 </a:t>
            </a:r>
            <a:r>
              <a:rPr kumimoji="1" lang="en-US" altLang="ko-KR" sz="3600" dirty="0"/>
              <a:t>‘</a:t>
            </a:r>
            <a:r>
              <a:rPr kumimoji="1" lang="ko-KR" altLang="en-US" sz="3600" dirty="0"/>
              <a:t>바람직한</a:t>
            </a:r>
            <a:r>
              <a:rPr kumimoji="1" lang="en-US" altLang="ko-KR" sz="3600" dirty="0"/>
              <a:t>’</a:t>
            </a:r>
            <a:r>
              <a:rPr kumimoji="1" lang="ko-KR" altLang="en-US" sz="3600" dirty="0"/>
              <a:t> 상태를 유지 한다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46C85C0-18DF-A4E4-A20A-6C173BABEE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3928404"/>
          </a:xfrm>
        </p:spPr>
        <p:txBody>
          <a:bodyPr>
            <a:normAutofit/>
          </a:bodyPr>
          <a:lstStyle/>
          <a:p>
            <a:r>
              <a:rPr kumimoji="1" lang="ko-KR" altLang="en-US" sz="1900" dirty="0"/>
              <a:t>쿠버네티스는</a:t>
            </a:r>
            <a:r>
              <a:rPr kumimoji="1" lang="en-US" altLang="ko-KR" sz="1900" dirty="0"/>
              <a:t>,</a:t>
            </a:r>
            <a:r>
              <a:rPr kumimoji="1" lang="ko-KR" altLang="en-US" sz="1900" dirty="0"/>
              <a:t> </a:t>
            </a:r>
            <a:r>
              <a:rPr kumimoji="1" lang="en-US" altLang="ko-KR" sz="1900" dirty="0"/>
              <a:t>‘</a:t>
            </a:r>
            <a:r>
              <a:rPr kumimoji="1" lang="ko-KR" altLang="en-US" sz="1900" dirty="0"/>
              <a:t>컨테이너 </a:t>
            </a:r>
            <a:r>
              <a:rPr kumimoji="1" lang="en-US" altLang="ko-KR" sz="1900" dirty="0"/>
              <a:t>OO</a:t>
            </a:r>
            <a:r>
              <a:rPr kumimoji="1" lang="ko-KR" altLang="en-US" sz="1900" dirty="0"/>
              <a:t>개</a:t>
            </a:r>
            <a:r>
              <a:rPr kumimoji="1" lang="en-US" altLang="ko-KR" sz="1900" dirty="0"/>
              <a:t>,</a:t>
            </a:r>
            <a:r>
              <a:rPr kumimoji="1" lang="ko-KR" altLang="en-US" sz="1900" dirty="0"/>
              <a:t> 볼륨은 </a:t>
            </a:r>
            <a:r>
              <a:rPr kumimoji="1" lang="en-US" altLang="ko-KR" sz="1900" dirty="0"/>
              <a:t>XX</a:t>
            </a:r>
            <a:r>
              <a:rPr kumimoji="1" lang="ko-KR" altLang="en-US" sz="1900" dirty="0"/>
              <a:t>개로 구성하라</a:t>
            </a:r>
            <a:r>
              <a:rPr kumimoji="1" lang="en-US" altLang="ko-KR" sz="1900" dirty="0"/>
              <a:t>’</a:t>
            </a:r>
            <a:r>
              <a:rPr kumimoji="1" lang="ko-KR" altLang="en-US" sz="1900" dirty="0"/>
              <a:t>와 같이 어떤 </a:t>
            </a:r>
            <a:r>
              <a:rPr kumimoji="1" lang="en-US" altLang="ko-KR" sz="1900" dirty="0"/>
              <a:t>‘</a:t>
            </a:r>
            <a:r>
              <a:rPr kumimoji="1" lang="ko-KR" altLang="en-US" sz="1900" dirty="0"/>
              <a:t>바람직한</a:t>
            </a:r>
            <a:r>
              <a:rPr kumimoji="1" lang="en-US" altLang="ko-KR" sz="1900" dirty="0"/>
              <a:t>’</a:t>
            </a:r>
            <a:r>
              <a:rPr kumimoji="1" lang="ko-KR" altLang="en-US" sz="1900" dirty="0"/>
              <a:t> 상태를 </a:t>
            </a:r>
            <a:r>
              <a:rPr kumimoji="1" lang="en-US" altLang="ko-KR" sz="1900" dirty="0"/>
              <a:t>YAML </a:t>
            </a:r>
            <a:r>
              <a:rPr kumimoji="1" lang="ko-KR" altLang="en-US" sz="1900" dirty="0"/>
              <a:t>파일에 정의</a:t>
            </a:r>
            <a:r>
              <a:rPr kumimoji="1" lang="en-US" altLang="ko-KR" sz="1900" dirty="0"/>
              <a:t>,</a:t>
            </a:r>
            <a:r>
              <a:rPr kumimoji="1" lang="ko-KR" altLang="en-US" sz="1900" dirty="0"/>
              <a:t> 자동으로 컨테이너를 생성</a:t>
            </a:r>
            <a:r>
              <a:rPr kumimoji="1" lang="en-US" altLang="ko-KR" sz="1900" dirty="0"/>
              <a:t>/</a:t>
            </a:r>
            <a:r>
              <a:rPr kumimoji="1" lang="ko-KR" altLang="en-US" sz="1900" dirty="0"/>
              <a:t>삭제 하면서 관리 하며 </a:t>
            </a:r>
            <a:r>
              <a:rPr kumimoji="1" lang="en-US" altLang="ko-KR" sz="1900" dirty="0"/>
              <a:t>‘</a:t>
            </a:r>
            <a:r>
              <a:rPr kumimoji="1" lang="ko-KR" altLang="en-US" sz="1900" dirty="0"/>
              <a:t>바람직한</a:t>
            </a:r>
            <a:r>
              <a:rPr kumimoji="1" lang="en-US" altLang="ko-KR" sz="1900" dirty="0"/>
              <a:t>＇</a:t>
            </a:r>
            <a:r>
              <a:rPr kumimoji="1" lang="ko-KR" altLang="en-US" sz="1900" dirty="0"/>
              <a:t> 상태를 유지 하는 기능이 있다</a:t>
            </a:r>
            <a:r>
              <a:rPr kumimoji="1" lang="en-US" altLang="ko-KR" sz="1900" dirty="0"/>
              <a:t>.</a:t>
            </a:r>
          </a:p>
          <a:p>
            <a:r>
              <a:rPr kumimoji="1" lang="ko-KR" altLang="en-US" sz="1900" dirty="0"/>
              <a:t>도커 </a:t>
            </a:r>
            <a:r>
              <a:rPr kumimoji="1" lang="ko-KR" altLang="en-US" sz="1900" dirty="0" err="1"/>
              <a:t>컴포즈는</a:t>
            </a:r>
            <a:r>
              <a:rPr kumimoji="1" lang="en-US" altLang="ko-KR" sz="1900" dirty="0"/>
              <a:t>,</a:t>
            </a:r>
            <a:r>
              <a:rPr kumimoji="1" lang="ko-KR" altLang="en-US" sz="1900" dirty="0"/>
              <a:t> 컨테이너 수를 바꿀 수는 있어도 모니터링 기능이 없어 관리하지는 않는다</a:t>
            </a:r>
            <a:r>
              <a:rPr kumimoji="1" lang="en-US" altLang="ko-KR" sz="1900" dirty="0"/>
              <a:t>.</a:t>
            </a:r>
            <a:endParaRPr kumimoji="1" lang="ko-KR" altLang="en-US" sz="1900" dirty="0"/>
          </a:p>
        </p:txBody>
      </p:sp>
    </p:spTree>
    <p:extLst>
      <p:ext uri="{BB962C8B-B14F-4D97-AF65-F5344CB8AC3E}">
        <p14:creationId xmlns:p14="http://schemas.microsoft.com/office/powerpoint/2010/main" val="26379304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F72943-110F-AC12-001D-821F076F48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sz="3600" dirty="0"/>
              <a:t>쿠버네티스는 항상 </a:t>
            </a:r>
            <a:r>
              <a:rPr kumimoji="1" lang="en-US" altLang="ko-KR" sz="3600" dirty="0"/>
              <a:t>‘</a:t>
            </a:r>
            <a:r>
              <a:rPr kumimoji="1" lang="ko-KR" altLang="en-US" sz="3600" dirty="0"/>
              <a:t>바람직한</a:t>
            </a:r>
            <a:r>
              <a:rPr kumimoji="1" lang="en-US" altLang="ko-KR" sz="3600" dirty="0"/>
              <a:t>’</a:t>
            </a:r>
            <a:r>
              <a:rPr kumimoji="1" lang="ko-KR" altLang="en-US" sz="3600" dirty="0"/>
              <a:t> 상태를 유지 한다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5FB3DC1-3A82-A86F-3949-FA734AE93A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컨테이너가 망가졌다면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쿠버네티스가</a:t>
            </a:r>
            <a:r>
              <a:rPr kumimoji="1" lang="ko-KR" altLang="en-US" dirty="0"/>
              <a:t> 알아서 망가진 컨테이너를 삭제하고 새 컨테이너로 대체한다</a:t>
            </a:r>
            <a:r>
              <a:rPr kumimoji="1" lang="en-US" altLang="ko-KR" dirty="0"/>
              <a:t>.</a:t>
            </a:r>
          </a:p>
        </p:txBody>
      </p:sp>
      <p:pic>
        <p:nvPicPr>
          <p:cNvPr id="11" name="그림 10" descr="텍스트, 만화 영화, 스크린샷, 클립아트이(가) 표시된 사진&#10;&#10;자동 생성된 설명">
            <a:extLst>
              <a:ext uri="{FF2B5EF4-FFF2-40B4-BE49-F238E27FC236}">
                <a16:creationId xmlns:a16="http://schemas.microsoft.com/office/drawing/2014/main" id="{FFFA1E45-8165-314A-479D-972D255A1B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503" y="3331953"/>
            <a:ext cx="4826049" cy="2546849"/>
          </a:xfrm>
          <a:prstGeom prst="rect">
            <a:avLst/>
          </a:prstGeom>
        </p:spPr>
      </p:pic>
      <p:pic>
        <p:nvPicPr>
          <p:cNvPr id="12" name="그림 11" descr="텍스트, 만화 영화, 스크린샷, 클립아트이(가) 표시된 사진&#10;&#10;자동 생성된 설명">
            <a:extLst>
              <a:ext uri="{FF2B5EF4-FFF2-40B4-BE49-F238E27FC236}">
                <a16:creationId xmlns:a16="http://schemas.microsoft.com/office/drawing/2014/main" id="{EEB3F765-B48B-F251-935E-782825D09D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2932" y="3331952"/>
            <a:ext cx="5317725" cy="2555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1446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만화 영화, 일러스트레이션이(가) 표시된 사진&#10;&#10;자동 생성된 설명">
            <a:extLst>
              <a:ext uri="{FF2B5EF4-FFF2-40B4-BE49-F238E27FC236}">
                <a16:creationId xmlns:a16="http://schemas.microsoft.com/office/drawing/2014/main" id="{E8E81489-63B2-2C98-64C0-3A3FB55451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0576" y="1716376"/>
            <a:ext cx="5839519" cy="3425247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3D535FC9-D7AE-A448-B3DA-69D0B5ECD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sz="3600" dirty="0" err="1"/>
              <a:t>쿠버네티스를</a:t>
            </a:r>
            <a:r>
              <a:rPr kumimoji="1" lang="ko-KR" altLang="en-US" sz="3600" dirty="0"/>
              <a:t> 사용하는 시스템에서 컨테이너 삭제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C1DC055-40F1-A0AC-EFB9-43F2C7866E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882376" cy="3961858"/>
          </a:xfrm>
        </p:spPr>
        <p:txBody>
          <a:bodyPr>
            <a:normAutofit/>
          </a:bodyPr>
          <a:lstStyle/>
          <a:p>
            <a:r>
              <a:rPr kumimoji="1" lang="ko-KR" altLang="en-US" sz="1800" dirty="0"/>
              <a:t>컨테이너를 삭제 하고 싶다면</a:t>
            </a:r>
            <a:r>
              <a:rPr kumimoji="1" lang="en-US" altLang="ko-KR" sz="1800" dirty="0"/>
              <a:t>,</a:t>
            </a:r>
            <a:r>
              <a:rPr kumimoji="1" lang="ko-KR" altLang="en-US" sz="1800" dirty="0"/>
              <a:t> 직접 삭제 하는 것이 아니라</a:t>
            </a:r>
            <a:r>
              <a:rPr kumimoji="1" lang="en-US" altLang="ko-KR" sz="1800" dirty="0"/>
              <a:t>,</a:t>
            </a:r>
            <a:r>
              <a:rPr kumimoji="1" lang="ko-KR" altLang="en-US" sz="1800" dirty="0"/>
              <a:t> </a:t>
            </a:r>
            <a:r>
              <a:rPr kumimoji="1" lang="en-US" altLang="ko-KR" sz="1800" dirty="0"/>
              <a:t>‘</a:t>
            </a:r>
            <a:r>
              <a:rPr kumimoji="1" lang="ko-KR" altLang="en-US" sz="1800" dirty="0"/>
              <a:t>바람 직한 상태</a:t>
            </a:r>
            <a:r>
              <a:rPr kumimoji="1" lang="en-US" altLang="ko-KR" sz="1800" dirty="0"/>
              <a:t>’</a:t>
            </a:r>
            <a:r>
              <a:rPr kumimoji="1" lang="ko-KR" altLang="en-US" sz="1800" dirty="0" err="1"/>
              <a:t>를</a:t>
            </a:r>
            <a:r>
              <a:rPr kumimoji="1" lang="ko-KR" altLang="en-US" sz="1800" dirty="0"/>
              <a:t> 수정해야 한다</a:t>
            </a:r>
            <a:r>
              <a:rPr kumimoji="1" lang="en-US" altLang="ko-KR" sz="1800" dirty="0"/>
              <a:t>.</a:t>
            </a:r>
          </a:p>
          <a:p>
            <a:r>
              <a:rPr kumimoji="1" lang="ko-KR" altLang="en-US" sz="1800" dirty="0" err="1"/>
              <a:t>쿠버네티스의</a:t>
            </a:r>
            <a:r>
              <a:rPr kumimoji="1" lang="ko-KR" altLang="en-US" sz="1800" dirty="0"/>
              <a:t> 목표는 </a:t>
            </a:r>
            <a:r>
              <a:rPr kumimoji="1" lang="en-US" altLang="ko-KR" sz="1800" dirty="0"/>
              <a:t>‘</a:t>
            </a:r>
            <a:r>
              <a:rPr kumimoji="1" lang="ko-KR" altLang="en-US" sz="1800" dirty="0"/>
              <a:t>바람 직한 상태</a:t>
            </a:r>
            <a:r>
              <a:rPr kumimoji="1" lang="en-US" altLang="ko-KR" sz="1800" dirty="0"/>
              <a:t>’</a:t>
            </a:r>
            <a:r>
              <a:rPr kumimoji="1" lang="ko-KR" altLang="en-US" sz="1800" dirty="0" err="1"/>
              <a:t>를</a:t>
            </a:r>
            <a:r>
              <a:rPr kumimoji="1" lang="ko-KR" altLang="en-US" sz="1800" dirty="0"/>
              <a:t> 유지 하는 것으로</a:t>
            </a:r>
            <a:r>
              <a:rPr kumimoji="1" lang="en-US" altLang="ko-KR" sz="1800" dirty="0"/>
              <a:t>,</a:t>
            </a:r>
            <a:r>
              <a:rPr kumimoji="1" lang="ko-KR" altLang="en-US" sz="1800" dirty="0"/>
              <a:t> 사람이 개입해 컨테이너를 삭제 해서는 안된다</a:t>
            </a:r>
            <a:r>
              <a:rPr kumimoji="1" lang="en-US" altLang="ko-KR" sz="1800" dirty="0"/>
              <a:t>.</a:t>
            </a:r>
          </a:p>
          <a:p>
            <a:pPr marL="0" indent="0">
              <a:buNone/>
            </a:pPr>
            <a:endParaRPr kumimoji="1"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4954159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626</TotalTime>
  <Words>2596</Words>
  <Application>Microsoft Office PowerPoint</Application>
  <PresentationFormat>와이드스크린</PresentationFormat>
  <Paragraphs>334</Paragraphs>
  <Slides>39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39</vt:i4>
      </vt:variant>
    </vt:vector>
  </HeadingPairs>
  <TitlesOfParts>
    <vt:vector size="42" baseType="lpstr">
      <vt:lpstr>맑은 고딕</vt:lpstr>
      <vt:lpstr>Arial</vt:lpstr>
      <vt:lpstr>Office 테마</vt:lpstr>
      <vt:lpstr>ch08_쿠버네티스를_익히자</vt:lpstr>
      <vt:lpstr>쿠버네티스란?</vt:lpstr>
      <vt:lpstr>쿠버네티스는 여러 대의 컨테이너가 여러 대의 물리적 서버에 걸쳐 실행되는 것을 전제로 한다.</vt:lpstr>
      <vt:lpstr>마스터 노드와 워커 노드</vt:lpstr>
      <vt:lpstr>쿠버네티스를 사용하려면 먼저 설치가 필요하다</vt:lpstr>
      <vt:lpstr>컨트롤 플레인(제어판)과 kube-let</vt:lpstr>
      <vt:lpstr>쿠버네티스는 항상 ‘바람직한’ 상태를 유지 한다</vt:lpstr>
      <vt:lpstr>쿠버네티스는 항상 ‘바람직한’ 상태를 유지 한다</vt:lpstr>
      <vt:lpstr>쿠버네티스를 사용하는 시스템에서 컨테이너 삭제</vt:lpstr>
      <vt:lpstr>로드 밸런서와 클라우드 컴퓨팅</vt:lpstr>
      <vt:lpstr>etcd의 역할</vt:lpstr>
      <vt:lpstr>쿠버네티스의 구성과 관련 용어</vt:lpstr>
      <vt:lpstr>파드가 모여 구성하는 서비스</vt:lpstr>
      <vt:lpstr>디플로이먼트와 레플리카세트</vt:lpstr>
      <vt:lpstr>그 밖의 쿠버네티스 리소스</vt:lpstr>
      <vt:lpstr>쿠버네티스 용어 정리</vt:lpstr>
      <vt:lpstr>오브젝트와 인스턴스</vt:lpstr>
      <vt:lpstr>서버 한 대로도 쿠버네티스를 사용할 수 있을까?</vt:lpstr>
      <vt:lpstr>쿠버네티스 설치 및 사용법</vt:lpstr>
      <vt:lpstr>원조 쿠버네티스와 클라우드 버전</vt:lpstr>
      <vt:lpstr>험난한 길의 구세주! 도커 데스크톱과 Minikube</vt:lpstr>
      <vt:lpstr>Kubeadm: 복수의 물리 서버에 쿠버네티스 설치</vt:lpstr>
      <vt:lpstr>매니페스트 파일(정의 파일)</vt:lpstr>
      <vt:lpstr>매니페스트 파일은 리소스 단위로 작성</vt:lpstr>
      <vt:lpstr>매니페스트 파일은 여러 파일로 분할 가능</vt:lpstr>
      <vt:lpstr>매니페스트 파일로 작성할 내용</vt:lpstr>
      <vt:lpstr>메타데이터와 스펙 작성 (1) - 파드</vt:lpstr>
      <vt:lpstr>[실습] 매니페스트 파일 작성 (1) - 파드</vt:lpstr>
      <vt:lpstr>메타데이터와 스펙 작성(2) - 디플로이먼트</vt:lpstr>
      <vt:lpstr>[실습] 매니페스트 파일 작성 (2) - 디플로이먼트</vt:lpstr>
      <vt:lpstr>메타데이터와 스펙 작성 (3) - 서비스</vt:lpstr>
      <vt:lpstr>[실습] 메타데이터와 스펙 작성 (3) - 서비스</vt:lpstr>
      <vt:lpstr>쿠버네티스 명령어</vt:lpstr>
      <vt:lpstr>[실습] 매니페스트 파일로 파드 생성 (1) - 디플로이먼트</vt:lpstr>
      <vt:lpstr>[실습] 매니페스트 파일로 파드 생성(2) - 서비스</vt:lpstr>
      <vt:lpstr>[실습] 매니페스트 파일로 파드의 개수 늘리기</vt:lpstr>
      <vt:lpstr>[실습] 매니페스트 파일로 아파치를 nginx로 바꾸기</vt:lpstr>
      <vt:lpstr>수동으로 파드를 삭제한 후 자동복구 되는지 확인</vt:lpstr>
      <vt:lpstr>생성했던 디플로이먼트와 서비스 삭제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Yxz0294</dc:creator>
  <cp:lastModifiedBy>Yxz0294</cp:lastModifiedBy>
  <cp:revision>116</cp:revision>
  <dcterms:created xsi:type="dcterms:W3CDTF">2024-08-31T05:12:57Z</dcterms:created>
  <dcterms:modified xsi:type="dcterms:W3CDTF">2024-09-06T05:41:10Z</dcterms:modified>
</cp:coreProperties>
</file>